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8" r:id="rId6"/>
    <p:sldId id="257" r:id="rId7"/>
    <p:sldId id="278" r:id="rId8"/>
    <p:sldId id="283" r:id="rId9"/>
    <p:sldId id="295" r:id="rId10"/>
    <p:sldId id="280" r:id="rId11"/>
    <p:sldId id="296" r:id="rId12"/>
    <p:sldId id="297" r:id="rId13"/>
    <p:sldId id="298" r:id="rId14"/>
    <p:sldId id="299" r:id="rId15"/>
    <p:sldId id="288" r:id="rId16"/>
    <p:sldId id="286" r:id="rId17"/>
    <p:sldId id="287" r:id="rId18"/>
    <p:sldId id="302" r:id="rId19"/>
    <p:sldId id="300" r:id="rId20"/>
    <p:sldId id="303" r:id="rId21"/>
    <p:sldId id="307" r:id="rId22"/>
    <p:sldId id="304" r:id="rId23"/>
    <p:sldId id="306" r:id="rId24"/>
    <p:sldId id="308" r:id="rId25"/>
    <p:sldId id="309" r:id="rId26"/>
    <p:sldId id="284"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60966" autoAdjust="0"/>
  </p:normalViewPr>
  <p:slideViewPr>
    <p:cSldViewPr snapToGrid="0">
      <p:cViewPr varScale="1">
        <p:scale>
          <a:sx n="59" d="100"/>
          <a:sy n="59" d="100"/>
        </p:scale>
        <p:origin x="1636" y="26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8/12/2025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7B331-801A-6196-E1C1-D89680B96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3ED6D-972E-CDA3-1706-3E077E68A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E65E1-BA70-A9E7-A6AE-01DA3EEC107C}"/>
              </a:ext>
            </a:extLst>
          </p:cNvPr>
          <p:cNvSpPr>
            <a:spLocks noGrp="1"/>
          </p:cNvSpPr>
          <p:nvPr>
            <p:ph type="body" idx="1"/>
          </p:nvPr>
        </p:nvSpPr>
        <p:spPr/>
        <p:txBody>
          <a:bodyPr/>
          <a:lstStyle/>
          <a:p>
            <a:r>
              <a:rPr lang="en-US" dirty="0"/>
              <a:t>Let’s look at the </a:t>
            </a:r>
            <a:r>
              <a:rPr lang="en-US" dirty="0" err="1"/>
              <a:t>viewbox</a:t>
            </a:r>
            <a:r>
              <a:rPr lang="en-US" dirty="0"/>
              <a:t> and examples of user units in action. </a:t>
            </a:r>
          </a:p>
        </p:txBody>
      </p:sp>
      <p:sp>
        <p:nvSpPr>
          <p:cNvPr id="4" name="Slide Number Placeholder 3">
            <a:extLst>
              <a:ext uri="{FF2B5EF4-FFF2-40B4-BE49-F238E27FC236}">
                <a16:creationId xmlns:a16="http://schemas.microsoft.com/office/drawing/2014/main" id="{89FDE807-62DF-1FD0-1BA8-13F9A7EA1C6C}"/>
              </a:ext>
            </a:extLst>
          </p:cNvPr>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02553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083F4-C379-9EBC-1BB4-DF53F121A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0D364-BC66-A61C-52EF-06074880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5A16B-19B9-B65C-3452-3E6DC3C7E8B8}"/>
              </a:ext>
            </a:extLst>
          </p:cNvPr>
          <p:cNvSpPr>
            <a:spLocks noGrp="1"/>
          </p:cNvSpPr>
          <p:nvPr>
            <p:ph type="body" idx="1"/>
          </p:nvPr>
        </p:nvSpPr>
        <p:spPr/>
        <p:txBody>
          <a:bodyPr/>
          <a:lstStyle/>
          <a:p>
            <a:r>
              <a:rPr lang="en-US" dirty="0"/>
              <a:t>To start to understand the way all this works, let’s ask- </a:t>
            </a:r>
          </a:p>
          <a:p>
            <a:endParaRPr lang="en-US" dirty="0"/>
          </a:p>
          <a:p>
            <a:r>
              <a:rPr lang="en-US" dirty="0"/>
              <a:t>What happens if you double the size of the viewport by doubling the height and width of the SVG element- changing nothing else?</a:t>
            </a:r>
          </a:p>
        </p:txBody>
      </p:sp>
      <p:sp>
        <p:nvSpPr>
          <p:cNvPr id="4" name="Slide Number Placeholder 3">
            <a:extLst>
              <a:ext uri="{FF2B5EF4-FFF2-40B4-BE49-F238E27FC236}">
                <a16:creationId xmlns:a16="http://schemas.microsoft.com/office/drawing/2014/main" id="{92888112-32D3-8EB0-9F2B-D4794F3E8A25}"/>
              </a:ext>
            </a:extLst>
          </p:cNvPr>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266712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double the height and width, it doubles in viewport size to 800 x 400 pixels and the image scales accordingly. Since the </a:t>
            </a:r>
            <a:r>
              <a:rPr lang="en-US" dirty="0" err="1"/>
              <a:t>viewBox</a:t>
            </a:r>
            <a:r>
              <a:rPr lang="en-US" dirty="0"/>
              <a:t> and all the underlying coordinates remain the same the image scales up perfectly. </a:t>
            </a:r>
          </a:p>
          <a:p>
            <a:endParaRPr lang="en-US" dirty="0"/>
          </a:p>
          <a:p>
            <a:r>
              <a:rPr lang="en-US" dirty="0"/>
              <a:t>Remember, since the rendering of SVG elements happens in the browser and is calculated based on the instructions in your SVG document and not pre-defined </a:t>
            </a:r>
            <a:r>
              <a:rPr lang="en-US" dirty="0" err="1"/>
              <a:t>pixles</a:t>
            </a:r>
            <a:r>
              <a:rPr lang="en-US" dirty="0"/>
              <a:t> (like a JPG or PNG)  this means that you can double the size of an image just by changing the height and width and it will scale up perfectly. This is one of the best things about SVG.  </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380818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A9505-B681-9141-CABC-67F1E31A0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8CF99-70E8-891B-FC80-FA9A016A4F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9E955E-C3A2-91C5-40E4-931DBB8B81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484063-0E40-835A-874F-DDB050C410C9}"/>
              </a:ext>
            </a:extLst>
          </p:cNvPr>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1397152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31E99-7196-DA7A-03B5-CB67A2974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A2389-A2E9-1E27-5F56-56CD9C460F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1DC85-D0A9-A339-DE1E-6F28C190B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EDE7A8-2C5D-88F9-F7FC-649B9607E2BE}"/>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725166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E3934-63A1-863A-FCE9-B61B249276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5678-A59B-8563-9A3F-703D9CCBE8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AB37E-0099-0561-6648-5DCD72F3A2A7}"/>
              </a:ext>
            </a:extLst>
          </p:cNvPr>
          <p:cNvSpPr>
            <a:spLocks noGrp="1"/>
          </p:cNvSpPr>
          <p:nvPr>
            <p:ph type="body" idx="1"/>
          </p:nvPr>
        </p:nvSpPr>
        <p:spPr/>
        <p:txBody>
          <a:bodyPr/>
          <a:lstStyle/>
          <a:p>
            <a:r>
              <a:rPr lang="en-US" dirty="0"/>
              <a:t>In this example we adjust the </a:t>
            </a:r>
            <a:r>
              <a:rPr lang="en-US" dirty="0" err="1"/>
              <a:t>viewbox</a:t>
            </a:r>
            <a:r>
              <a:rPr lang="en-US" dirty="0"/>
              <a:t> in three different ways. </a:t>
            </a:r>
          </a:p>
          <a:p>
            <a:endParaRPr lang="en-US" dirty="0"/>
          </a:p>
          <a:p>
            <a:r>
              <a:rPr lang="en-US" dirty="0"/>
              <a:t>The first image is the baseline. The origin x and y are set to 0,0 and the height and width match the SVG element’s width (400,200)</a:t>
            </a:r>
          </a:p>
          <a:p>
            <a:endParaRPr lang="en-US" dirty="0"/>
          </a:p>
          <a:p>
            <a:r>
              <a:rPr lang="en-US" dirty="0"/>
              <a:t>The second image offsets the image by negative 25 pixels</a:t>
            </a:r>
          </a:p>
          <a:p>
            <a:endParaRPr lang="en-US" dirty="0"/>
          </a:p>
          <a:p>
            <a:r>
              <a:rPr lang="en-US" dirty="0"/>
              <a:t>The third image offsets the image by a positive 25 pixels</a:t>
            </a:r>
          </a:p>
          <a:p>
            <a:endParaRPr lang="en-US" dirty="0"/>
          </a:p>
          <a:p>
            <a:r>
              <a:rPr lang="en-US" dirty="0"/>
              <a:t>The fourth image sets the origin to 0,0, but changes the </a:t>
            </a:r>
            <a:r>
              <a:rPr lang="en-US" dirty="0" err="1"/>
              <a:t>viewbox</a:t>
            </a:r>
            <a:r>
              <a:rPr lang="en-US" dirty="0"/>
              <a:t> height and width to half of the intrinsic image size (200,100)</a:t>
            </a:r>
          </a:p>
          <a:p>
            <a:endParaRPr lang="en-US" dirty="0"/>
          </a:p>
        </p:txBody>
      </p:sp>
      <p:sp>
        <p:nvSpPr>
          <p:cNvPr id="4" name="Slide Number Placeholder 3">
            <a:extLst>
              <a:ext uri="{FF2B5EF4-FFF2-40B4-BE49-F238E27FC236}">
                <a16:creationId xmlns:a16="http://schemas.microsoft.com/office/drawing/2014/main" id="{9E12A773-ACA1-C146-CE48-4AF4557C72F4}"/>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335007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C2DD-F2E3-3D5F-CADB-9B5763963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1F24E4-4494-A076-F2D3-CFC1E8CB4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1DE6A-4E0A-9D5C-C580-F512B956E0E7}"/>
              </a:ext>
            </a:extLst>
          </p:cNvPr>
          <p:cNvSpPr>
            <a:spLocks noGrp="1"/>
          </p:cNvSpPr>
          <p:nvPr>
            <p:ph type="body" idx="1"/>
          </p:nvPr>
        </p:nvSpPr>
        <p:spPr/>
        <p:txBody>
          <a:bodyPr/>
          <a:lstStyle/>
          <a:p>
            <a:r>
              <a:rPr lang="en-US" dirty="0"/>
              <a:t>This is the baseline the view box is 0 0 400 200. </a:t>
            </a:r>
          </a:p>
        </p:txBody>
      </p:sp>
      <p:sp>
        <p:nvSpPr>
          <p:cNvPr id="4" name="Slide Number Placeholder 3">
            <a:extLst>
              <a:ext uri="{FF2B5EF4-FFF2-40B4-BE49-F238E27FC236}">
                <a16:creationId xmlns:a16="http://schemas.microsoft.com/office/drawing/2014/main" id="{615FF0BE-13F1-9B90-A7C7-A3E96164AD75}"/>
              </a:ext>
            </a:extLst>
          </p:cNvPr>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74762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DAFC-5D3D-1222-37D5-ED04089CF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88FC7D-63BA-77EC-E2E1-91F1CD4BF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566C59-6333-8D3B-6285-F823CBC17D5E}"/>
              </a:ext>
            </a:extLst>
          </p:cNvPr>
          <p:cNvSpPr>
            <a:spLocks noGrp="1"/>
          </p:cNvSpPr>
          <p:nvPr>
            <p:ph type="body" idx="1"/>
          </p:nvPr>
        </p:nvSpPr>
        <p:spPr/>
        <p:txBody>
          <a:bodyPr/>
          <a:lstStyle/>
          <a:p>
            <a:r>
              <a:rPr lang="en-US" dirty="0"/>
              <a:t>This pushes the origin up to 25x and 25y while keeping the same </a:t>
            </a:r>
            <a:r>
              <a:rPr lang="en-US" dirty="0" err="1"/>
              <a:t>viewbox</a:t>
            </a:r>
            <a:r>
              <a:rPr lang="en-US" dirty="0"/>
              <a:t> height and width. </a:t>
            </a:r>
          </a:p>
        </p:txBody>
      </p:sp>
      <p:sp>
        <p:nvSpPr>
          <p:cNvPr id="4" name="Slide Number Placeholder 3">
            <a:extLst>
              <a:ext uri="{FF2B5EF4-FFF2-40B4-BE49-F238E27FC236}">
                <a16:creationId xmlns:a16="http://schemas.microsoft.com/office/drawing/2014/main" id="{6B9B4E31-200A-69FF-01FF-FFCC43E9093D}"/>
              </a:ext>
            </a:extLst>
          </p:cNvPr>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278949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AA022-6CDD-876A-6C56-6D12C7555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74D30-E365-889E-D094-71E298AA7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9161E-0389-4910-8C0D-F75BC6D3D0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pushes the origin back to -25x and -25y while keeping the same </a:t>
            </a:r>
            <a:r>
              <a:rPr lang="en-US" dirty="0" err="1"/>
              <a:t>viewbox</a:t>
            </a:r>
            <a:r>
              <a:rPr lang="en-US" dirty="0"/>
              <a:t> height and width. </a:t>
            </a:r>
          </a:p>
          <a:p>
            <a:endParaRPr lang="en-US" dirty="0"/>
          </a:p>
        </p:txBody>
      </p:sp>
      <p:sp>
        <p:nvSpPr>
          <p:cNvPr id="4" name="Slide Number Placeholder 3">
            <a:extLst>
              <a:ext uri="{FF2B5EF4-FFF2-40B4-BE49-F238E27FC236}">
                <a16:creationId xmlns:a16="http://schemas.microsoft.com/office/drawing/2014/main" id="{72467D4F-EEF7-9541-8ECA-6C4D10CAE149}"/>
              </a:ext>
            </a:extLst>
          </p:cNvPr>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9857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F0DDD-39FF-45BB-E44D-C9ED450EE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41202B-832C-FA97-F5E8-D6D0370B8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7F304-470E-E866-3FEE-EF27AA9FD797}"/>
              </a:ext>
            </a:extLst>
          </p:cNvPr>
          <p:cNvSpPr>
            <a:spLocks noGrp="1"/>
          </p:cNvSpPr>
          <p:nvPr>
            <p:ph type="body" idx="1"/>
          </p:nvPr>
        </p:nvSpPr>
        <p:spPr/>
        <p:txBody>
          <a:bodyPr/>
          <a:lstStyle/>
          <a:p>
            <a:r>
              <a:rPr lang="en-US" dirty="0"/>
              <a:t>This shrinks the </a:t>
            </a:r>
            <a:r>
              <a:rPr lang="en-US" dirty="0" err="1"/>
              <a:t>viewbox</a:t>
            </a:r>
            <a:r>
              <a:rPr lang="en-US" dirty="0"/>
              <a:t> width by 50%</a:t>
            </a:r>
          </a:p>
        </p:txBody>
      </p:sp>
      <p:sp>
        <p:nvSpPr>
          <p:cNvPr id="4" name="Slide Number Placeholder 3">
            <a:extLst>
              <a:ext uri="{FF2B5EF4-FFF2-40B4-BE49-F238E27FC236}">
                <a16:creationId xmlns:a16="http://schemas.microsoft.com/office/drawing/2014/main" id="{EEB10728-F714-5440-02A0-4ECF19BFF3B7}"/>
              </a:ext>
            </a:extLst>
          </p:cNvPr>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58359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53AE-F91C-7695-198D-E9BEFDBF1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0DD3F2-8EE6-C26C-4803-390677BA0E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482DF-8B7F-49A4-0177-FB4970907EB8}"/>
              </a:ext>
            </a:extLst>
          </p:cNvPr>
          <p:cNvSpPr>
            <a:spLocks noGrp="1"/>
          </p:cNvSpPr>
          <p:nvPr>
            <p:ph type="body" idx="1"/>
          </p:nvPr>
        </p:nvSpPr>
        <p:spPr/>
        <p:txBody>
          <a:bodyPr/>
          <a:lstStyle/>
          <a:p>
            <a:r>
              <a:rPr lang="en-US" dirty="0"/>
              <a:t>This illustrates how the changes we’ve seen change the SVG document. Remember both shapes are defined exactly the same way. </a:t>
            </a:r>
          </a:p>
        </p:txBody>
      </p:sp>
      <p:sp>
        <p:nvSpPr>
          <p:cNvPr id="4" name="Slide Number Placeholder 3">
            <a:extLst>
              <a:ext uri="{FF2B5EF4-FFF2-40B4-BE49-F238E27FC236}">
                <a16:creationId xmlns:a16="http://schemas.microsoft.com/office/drawing/2014/main" id="{F65CFC03-A791-4267-EAE2-F169529D8EF6}"/>
              </a:ext>
            </a:extLst>
          </p:cNvPr>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96808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small demo showing how adjusting the </a:t>
            </a:r>
            <a:r>
              <a:rPr lang="en-US" dirty="0" err="1"/>
              <a:t>viewbox</a:t>
            </a:r>
            <a:r>
              <a:rPr lang="en-US" dirty="0"/>
              <a:t> works. In this example it can bring off-screen content onto the screen</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82209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move forward, let’s take a step back and look at the fundamentals of positioning SVG elements.  </a:t>
            </a:r>
          </a:p>
          <a:p>
            <a:endParaRPr lang="en-US" dirty="0"/>
          </a:p>
          <a:p>
            <a:r>
              <a:rPr lang="en-US" dirty="0"/>
              <a:t>We talked about using x and y coordinates to position an element in an SVG document in the first video in this series.</a:t>
            </a:r>
          </a:p>
          <a:p>
            <a:endParaRPr lang="en-US" dirty="0"/>
          </a:p>
          <a:p>
            <a:r>
              <a:rPr lang="en-US" dirty="0"/>
              <a:t>There’s more to it than that so let’s define the </a:t>
            </a:r>
            <a:r>
              <a:rPr lang="en-US" dirty="0" err="1"/>
              <a:t>svg</a:t>
            </a:r>
            <a:r>
              <a:rPr lang="en-US" dirty="0"/>
              <a:t> user coordinate system in detail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As we learned in the first video, SVG elements use a coordinate positioning system to position elements on the </a:t>
            </a:r>
            <a:r>
              <a:rPr lang="en-US" sz="1200" b="0" i="0" u="none" strike="noStrike" kern="1200" baseline="0" dirty="0" err="1">
                <a:solidFill>
                  <a:schemeClr val="tx1"/>
                </a:solidFill>
                <a:latin typeface="+mn-lt"/>
                <a:ea typeface="+mn-ea"/>
                <a:cs typeface="+mn-cs"/>
              </a:rPr>
              <a:t>screent</a:t>
            </a:r>
            <a:r>
              <a:rPr lang="en-US" sz="1200" b="0" i="0" u="none" strike="noStrike" kern="1200" baseline="0" dirty="0">
                <a:solidFill>
                  <a:schemeClr val="tx1"/>
                </a:solidFill>
                <a:latin typeface="+mn-lt"/>
                <a:ea typeface="+mn-ea"/>
                <a:cs typeface="+mn-cs"/>
              </a:rPr>
              <a:t>. By default, 0,0 is the origin and is located in the </a:t>
            </a:r>
            <a:r>
              <a:rPr lang="en-US" sz="1200" b="0" i="0" u="none" strike="noStrike" kern="1200" baseline="0" dirty="0" err="1">
                <a:solidFill>
                  <a:schemeClr val="tx1"/>
                </a:solidFill>
                <a:latin typeface="+mn-lt"/>
                <a:ea typeface="+mn-ea"/>
                <a:cs typeface="+mn-cs"/>
              </a:rPr>
              <a:t>the</a:t>
            </a:r>
            <a:r>
              <a:rPr lang="en-US" sz="1200" b="0" i="0" u="none" strike="noStrike" kern="1200" baseline="0" dirty="0">
                <a:solidFill>
                  <a:schemeClr val="tx1"/>
                </a:solidFill>
                <a:latin typeface="+mn-lt"/>
                <a:ea typeface="+mn-ea"/>
                <a:cs typeface="+mn-cs"/>
              </a:rPr>
              <a:t> upper left-hand corner of the SVG element. The plane continues infinitely in all directions.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Elements in an SVG document are positioned using x and y coordinates relative to the origin. If you’re a web developer and you're used to working with CSS, this will be familiar to you. It’s like working with absolutely positioned elements.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only difference in SVG is that are are two different attributes used to place elements on the plane. This example illustrates that. As you learned in the last video when we introduced the </a:t>
            </a:r>
            <a:r>
              <a:rPr lang="en-US" sz="1200" b="1" i="0" u="none" strike="noStrike" kern="1200" baseline="0" dirty="0">
                <a:solidFill>
                  <a:schemeClr val="tx1"/>
                </a:solidFill>
                <a:latin typeface="+mn-lt"/>
                <a:ea typeface="+mn-ea"/>
                <a:cs typeface="+mn-cs"/>
              </a:rPr>
              <a:t>Circle</a:t>
            </a:r>
            <a:r>
              <a:rPr lang="en-US" sz="1200" b="0" i="0" u="none" strike="noStrike" kern="1200" baseline="0" dirty="0">
                <a:solidFill>
                  <a:schemeClr val="tx1"/>
                </a:solidFill>
                <a:latin typeface="+mn-lt"/>
                <a:ea typeface="+mn-ea"/>
                <a:cs typeface="+mn-cs"/>
              </a:rPr>
              <a:t> element, </a:t>
            </a:r>
            <a:r>
              <a:rPr lang="en-US" sz="1200" b="1" i="0" u="none" strike="noStrike" kern="1200" baseline="0" dirty="0">
                <a:solidFill>
                  <a:schemeClr val="tx1"/>
                </a:solidFill>
                <a:latin typeface="+mn-lt"/>
                <a:ea typeface="+mn-ea"/>
                <a:cs typeface="+mn-cs"/>
              </a:rPr>
              <a:t>cx</a:t>
            </a:r>
            <a:r>
              <a:rPr lang="en-US" sz="1200" b="0" i="0" u="none" strike="noStrike" kern="1200" baseline="0" dirty="0">
                <a:solidFill>
                  <a:schemeClr val="tx1"/>
                </a:solidFill>
                <a:latin typeface="+mn-lt"/>
                <a:ea typeface="+mn-ea"/>
                <a:cs typeface="+mn-cs"/>
              </a:rPr>
              <a:t> (Center x) and </a:t>
            </a:r>
            <a:r>
              <a:rPr lang="en-US" sz="1200" b="1" i="0" u="none" strike="noStrike" kern="1200" baseline="0" dirty="0">
                <a:solidFill>
                  <a:schemeClr val="tx1"/>
                </a:solidFill>
                <a:latin typeface="+mn-lt"/>
                <a:ea typeface="+mn-ea"/>
                <a:cs typeface="+mn-cs"/>
              </a:rPr>
              <a:t>cy</a:t>
            </a:r>
            <a:r>
              <a:rPr lang="en-US" sz="1200" b="0" i="0" u="none" strike="noStrike" kern="1200" baseline="0" dirty="0">
                <a:solidFill>
                  <a:schemeClr val="tx1"/>
                </a:solidFill>
                <a:latin typeface="+mn-lt"/>
                <a:ea typeface="+mn-ea"/>
                <a:cs typeface="+mn-cs"/>
              </a:rPr>
              <a:t> (circle y) are used to define the </a:t>
            </a:r>
            <a:r>
              <a:rPr lang="en-US" sz="1200" b="0" i="1" u="none" strike="noStrike" kern="1200" baseline="0" dirty="0">
                <a:solidFill>
                  <a:schemeClr val="tx1"/>
                </a:solidFill>
                <a:latin typeface="+mn-lt"/>
                <a:ea typeface="+mn-ea"/>
                <a:cs typeface="+mn-cs"/>
              </a:rPr>
              <a:t>center</a:t>
            </a:r>
            <a:r>
              <a:rPr lang="en-US" sz="1200" b="0" i="0" u="none" strike="noStrike" kern="1200" baseline="0" dirty="0">
                <a:solidFill>
                  <a:schemeClr val="tx1"/>
                </a:solidFill>
                <a:latin typeface="+mn-lt"/>
                <a:ea typeface="+mn-ea"/>
                <a:cs typeface="+mn-cs"/>
              </a:rPr>
              <a:t> of a circle. In the newly introduced </a:t>
            </a:r>
            <a:r>
              <a:rPr lang="en-US" sz="1200" b="1" i="0" u="none" strike="noStrike" kern="1200" baseline="0" dirty="0" err="1">
                <a:solidFill>
                  <a:schemeClr val="tx1"/>
                </a:solidFill>
                <a:latin typeface="+mn-lt"/>
                <a:ea typeface="+mn-ea"/>
                <a:cs typeface="+mn-cs"/>
              </a:rPr>
              <a:t>rect</a:t>
            </a:r>
            <a:r>
              <a:rPr lang="en-US" sz="1200" b="0" i="0" u="none" strike="noStrike" kern="1200" baseline="0" dirty="0">
                <a:solidFill>
                  <a:schemeClr val="tx1"/>
                </a:solidFill>
                <a:latin typeface="+mn-lt"/>
                <a:ea typeface="+mn-ea"/>
                <a:cs typeface="+mn-cs"/>
              </a:rPr>
              <a:t> element (rectangle) the </a:t>
            </a:r>
            <a:r>
              <a:rPr lang="en-US" sz="1200" b="1" i="0" u="none" strike="noStrike" kern="1200" baseline="0" dirty="0">
                <a:solidFill>
                  <a:schemeClr val="tx1"/>
                </a:solidFill>
                <a:latin typeface="+mn-lt"/>
                <a:ea typeface="+mn-ea"/>
                <a:cs typeface="+mn-cs"/>
              </a:rPr>
              <a:t>x</a:t>
            </a:r>
            <a:r>
              <a:rPr lang="en-US" sz="1200" b="0" i="0" u="none" strike="noStrike" kern="1200" baseline="0" dirty="0">
                <a:solidFill>
                  <a:schemeClr val="tx1"/>
                </a:solidFill>
                <a:latin typeface="+mn-lt"/>
                <a:ea typeface="+mn-ea"/>
                <a:cs typeface="+mn-cs"/>
              </a:rPr>
              <a:t> and </a:t>
            </a:r>
            <a:r>
              <a:rPr lang="en-US" sz="1200" b="1" i="0" u="none" strike="noStrike" kern="1200" baseline="0" dirty="0">
                <a:solidFill>
                  <a:schemeClr val="tx1"/>
                </a:solidFill>
                <a:latin typeface="+mn-lt"/>
                <a:ea typeface="+mn-ea"/>
                <a:cs typeface="+mn-cs"/>
              </a:rPr>
              <a:t>y</a:t>
            </a:r>
            <a:r>
              <a:rPr lang="en-US" sz="1200" b="0" i="0" u="none" strike="noStrike" kern="1200" baseline="0" dirty="0">
                <a:solidFill>
                  <a:schemeClr val="tx1"/>
                </a:solidFill>
                <a:latin typeface="+mn-lt"/>
                <a:ea typeface="+mn-ea"/>
                <a:cs typeface="+mn-cs"/>
              </a:rPr>
              <a:t> coordinates define the upper left-hand corner of the element. In other words, placing a </a:t>
            </a:r>
            <a:r>
              <a:rPr lang="en-US" sz="1200" b="1" i="0" u="none" strike="noStrike" kern="1200" baseline="0" dirty="0" err="1">
                <a:solidFill>
                  <a:schemeClr val="tx1"/>
                </a:solidFill>
                <a:latin typeface="+mn-lt"/>
                <a:ea typeface="+mn-ea"/>
                <a:cs typeface="+mn-cs"/>
              </a:rPr>
              <a:t>rect</a:t>
            </a:r>
            <a:r>
              <a:rPr lang="en-US" sz="1200" b="0" i="0" u="none" strike="noStrike" kern="1200" baseline="0" dirty="0">
                <a:solidFill>
                  <a:schemeClr val="tx1"/>
                </a:solidFill>
                <a:latin typeface="+mn-lt"/>
                <a:ea typeface="+mn-ea"/>
                <a:cs typeface="+mn-cs"/>
              </a:rPr>
              <a:t> element is the same as absolutely positioning a </a:t>
            </a:r>
            <a:r>
              <a:rPr lang="en-US" sz="1200" b="1" i="0" u="none" strike="noStrike" kern="1200" baseline="0" dirty="0">
                <a:solidFill>
                  <a:schemeClr val="tx1"/>
                </a:solidFill>
                <a:latin typeface="+mn-lt"/>
                <a:ea typeface="+mn-ea"/>
                <a:cs typeface="+mn-cs"/>
              </a:rPr>
              <a:t>div</a:t>
            </a:r>
            <a:r>
              <a:rPr lang="en-US" sz="1200" b="0" i="0" u="none" strike="noStrike" kern="1200" baseline="0" dirty="0">
                <a:solidFill>
                  <a:schemeClr val="tx1"/>
                </a:solidFill>
                <a:latin typeface="+mn-lt"/>
                <a:ea typeface="+mn-ea"/>
                <a:cs typeface="+mn-cs"/>
              </a:rPr>
              <a:t> in an HTML page.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origin is 0,0. The center of the circle is 150,100 and the rectangle is at 250,50</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15938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23F69-5AC2-A2F6-6880-6344E017D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30358B-BC5C-8F46-D21C-5951D04A2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73A09-7EF6-69E0-17E2-39C62679E028}"/>
              </a:ext>
            </a:extLst>
          </p:cNvPr>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 an </a:t>
            </a:r>
            <a:r>
              <a:rPr lang="en-US" sz="1200" b="0" i="0" u="none" strike="noStrike" kern="1200" baseline="0" dirty="0" err="1">
                <a:solidFill>
                  <a:schemeClr val="tx1"/>
                </a:solidFill>
                <a:latin typeface="+mn-lt"/>
                <a:ea typeface="+mn-ea"/>
                <a:cs typeface="+mn-cs"/>
              </a:rPr>
              <a:t>svg</a:t>
            </a:r>
            <a:r>
              <a:rPr lang="en-US" sz="1200" b="0" i="0" u="none" strike="noStrike" kern="1200" baseline="0" dirty="0">
                <a:solidFill>
                  <a:schemeClr val="tx1"/>
                </a:solidFill>
                <a:latin typeface="+mn-lt"/>
                <a:ea typeface="+mn-ea"/>
                <a:cs typeface="+mn-cs"/>
              </a:rPr>
              <a:t> element, the height and width attributes define the viewport of the SVG element. In this case 400 wide and 200 high. </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viewport is the visible canvas of an SVG element. As we just learned, the dimensions of the underlying SVG document can be much </a:t>
            </a:r>
          </a:p>
          <a:p>
            <a:r>
              <a:rPr lang="en-US" sz="1200" b="0" i="0" u="none" strike="noStrike" kern="1200" baseline="0" dirty="0">
                <a:solidFill>
                  <a:schemeClr val="tx1"/>
                </a:solidFill>
                <a:latin typeface="+mn-lt"/>
                <a:ea typeface="+mn-ea"/>
                <a:cs typeface="+mn-cs"/>
              </a:rPr>
              <a:t>larger than the viewport, but the </a:t>
            </a:r>
            <a:r>
              <a:rPr lang="en-US" sz="1200" b="0" i="1" u="none" strike="noStrike" kern="1200" baseline="0" dirty="0">
                <a:solidFill>
                  <a:schemeClr val="tx1"/>
                </a:solidFill>
                <a:latin typeface="+mn-lt"/>
                <a:ea typeface="+mn-ea"/>
                <a:cs typeface="+mn-cs"/>
              </a:rPr>
              <a:t>visible area</a:t>
            </a:r>
            <a:r>
              <a:rPr lang="en-US" sz="1200" b="0" i="0" u="none" strike="noStrike" kern="1200" baseline="0" dirty="0">
                <a:solidFill>
                  <a:schemeClr val="tx1"/>
                </a:solidFill>
                <a:latin typeface="+mn-lt"/>
                <a:ea typeface="+mn-ea"/>
                <a:cs typeface="+mn-cs"/>
              </a:rPr>
              <a:t> is defined by the viewport.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is where things get interesting. If you just set the height and width attributes of an SVG element and don't use the </a:t>
            </a:r>
            <a:r>
              <a:rPr lang="en-US" sz="1200" b="1" i="0" u="none" strike="noStrike" kern="1200" baseline="0" dirty="0" err="1">
                <a:solidFill>
                  <a:schemeClr val="tx1"/>
                </a:solidFill>
                <a:latin typeface="+mn-lt"/>
                <a:ea typeface="+mn-ea"/>
                <a:cs typeface="+mn-cs"/>
              </a:rPr>
              <a:t>viewBox</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attribute, or, as in this case define it to correspond to a 0,0 origin and the same </a:t>
            </a:r>
            <a:r>
              <a:rPr lang="en-US" sz="1200" b="1" i="0" u="none" strike="noStrike" kern="1200" baseline="0" dirty="0">
                <a:solidFill>
                  <a:schemeClr val="tx1"/>
                </a:solidFill>
                <a:latin typeface="+mn-lt"/>
                <a:ea typeface="+mn-ea"/>
                <a:cs typeface="+mn-cs"/>
              </a:rPr>
              <a:t>height</a:t>
            </a:r>
            <a:r>
              <a:rPr lang="en-US" sz="1200" b="0" i="0" u="none" strike="noStrike" kern="1200" baseline="0" dirty="0">
                <a:solidFill>
                  <a:schemeClr val="tx1"/>
                </a:solidFill>
                <a:latin typeface="+mn-lt"/>
                <a:ea typeface="+mn-ea"/>
                <a:cs typeface="+mn-cs"/>
              </a:rPr>
              <a:t> and </a:t>
            </a:r>
            <a:r>
              <a:rPr lang="en-US" sz="1200" b="1" i="0" u="none" strike="noStrike" kern="1200" baseline="0" dirty="0" err="1">
                <a:solidFill>
                  <a:schemeClr val="tx1"/>
                </a:solidFill>
                <a:latin typeface="+mn-lt"/>
                <a:ea typeface="+mn-ea"/>
                <a:cs typeface="+mn-cs"/>
              </a:rPr>
              <a:t>width</a:t>
            </a:r>
            <a:r>
              <a:rPr lang="en-US" sz="1200" b="0" i="0" u="none" strike="noStrike" kern="1200" baseline="0" dirty="0" err="1">
                <a:solidFill>
                  <a:schemeClr val="tx1"/>
                </a:solidFill>
                <a:latin typeface="+mn-lt"/>
                <a:ea typeface="+mn-ea"/>
                <a:cs typeface="+mn-cs"/>
              </a:rPr>
              <a:t>as</a:t>
            </a:r>
            <a:r>
              <a:rPr lang="en-US" sz="1200" b="0" i="0" u="none" strike="noStrike" kern="1200" baseline="0" dirty="0">
                <a:solidFill>
                  <a:schemeClr val="tx1"/>
                </a:solidFill>
                <a:latin typeface="+mn-lt"/>
                <a:ea typeface="+mn-ea"/>
                <a:cs typeface="+mn-cs"/>
              </a:rPr>
              <a:t> the underlying image, the coordinate plane in your SVG element will behave just like CSS.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case of the </a:t>
            </a:r>
            <a:r>
              <a:rPr lang="en-US" sz="1200" b="0" i="1" u="none" strike="noStrike" kern="1200" baseline="0" dirty="0">
                <a:solidFill>
                  <a:schemeClr val="tx1"/>
                </a:solidFill>
                <a:latin typeface="+mn-lt"/>
                <a:ea typeface="+mn-ea"/>
                <a:cs typeface="+mn-cs"/>
              </a:rPr>
              <a:t>coordinate system </a:t>
            </a:r>
            <a:r>
              <a:rPr lang="en-US" sz="1200" b="0" i="0" u="none" strike="noStrike" kern="1200" baseline="0" dirty="0">
                <a:solidFill>
                  <a:schemeClr val="tx1"/>
                </a:solidFill>
                <a:latin typeface="+mn-lt"/>
                <a:ea typeface="+mn-ea"/>
                <a:cs typeface="+mn-cs"/>
              </a:rPr>
              <a:t>will start with</a:t>
            </a:r>
          </a:p>
          <a:p>
            <a:r>
              <a:rPr lang="en-US" sz="1200" b="0" i="0" u="none" strike="noStrike" kern="1200" baseline="0" dirty="0">
                <a:solidFill>
                  <a:schemeClr val="tx1"/>
                </a:solidFill>
                <a:latin typeface="+mn-lt"/>
                <a:ea typeface="+mn-ea"/>
                <a:cs typeface="+mn-cs"/>
              </a:rPr>
              <a:t>the coordinates (0x,0y) and will end at (400x/200y).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case, each </a:t>
            </a:r>
            <a:r>
              <a:rPr lang="en-US" sz="1200" b="0" i="1" u="none" strike="noStrike" kern="1200" baseline="0" dirty="0">
                <a:solidFill>
                  <a:schemeClr val="tx1"/>
                </a:solidFill>
                <a:latin typeface="+mn-lt"/>
                <a:ea typeface="+mn-ea"/>
                <a:cs typeface="+mn-cs"/>
              </a:rPr>
              <a:t>user unit </a:t>
            </a:r>
            <a:r>
              <a:rPr lang="en-US" sz="1200" b="0" i="0" u="none" strike="noStrike" kern="1200" baseline="0" dirty="0">
                <a:solidFill>
                  <a:schemeClr val="tx1"/>
                </a:solidFill>
                <a:latin typeface="+mn-lt"/>
                <a:ea typeface="+mn-ea"/>
                <a:cs typeface="+mn-cs"/>
              </a:rPr>
              <a:t>will default to one pixel on the screen. What’s a user unit? Let’s define it and show some examples. </a:t>
            </a:r>
            <a:endParaRPr lang="en-US" dirty="0"/>
          </a:p>
        </p:txBody>
      </p:sp>
      <p:sp>
        <p:nvSpPr>
          <p:cNvPr id="4" name="Slide Number Placeholder 3">
            <a:extLst>
              <a:ext uri="{FF2B5EF4-FFF2-40B4-BE49-F238E27FC236}">
                <a16:creationId xmlns:a16="http://schemas.microsoft.com/office/drawing/2014/main" id="{0CA50CCE-777C-2DFC-A1FB-5200F7594E5B}"/>
              </a:ext>
            </a:extLst>
          </p:cNvPr>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818924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effectLst/>
              </a:rPr>
              <a:t>In SVG, "user units" are an abstract, dimensionless unit fundamental to how </a:t>
            </a:r>
            <a:r>
              <a:rPr lang="en-US" dirty="0" err="1">
                <a:effectLst/>
              </a:rPr>
              <a:t>svg</a:t>
            </a:r>
            <a:r>
              <a:rPr lang="en-US" dirty="0">
                <a:effectLst/>
              </a:rPr>
              <a:t> elements are rendered and scaled by the browser. By default, one user unit is equivalent to one pixel (</a:t>
            </a:r>
            <a:r>
              <a:rPr lang="en-US" dirty="0" err="1">
                <a:effectLst/>
              </a:rPr>
              <a:t>px</a:t>
            </a:r>
            <a:r>
              <a:rPr lang="en-US" dirty="0">
                <a:effectLst/>
              </a:rPr>
              <a:t>), meaning that any numerical value specified without a unit identifier in SVG while technically a “user unit” is actually a pixel. </a:t>
            </a:r>
          </a:p>
          <a:p>
            <a:pPr rtl="0"/>
            <a:endParaRPr lang="en-US" dirty="0">
              <a:effectLst/>
            </a:endParaRPr>
          </a:p>
          <a:p>
            <a:pPr rtl="0"/>
            <a:r>
              <a:rPr lang="en-US" dirty="0">
                <a:effectLst/>
              </a:rPr>
              <a:t>While the initial coordinate system uses these user units that are the equivalent to system pixels, the </a:t>
            </a:r>
            <a:r>
              <a:rPr lang="en-US" dirty="0" err="1">
                <a:effectLst/>
              </a:rPr>
              <a:t>viewBox</a:t>
            </a:r>
            <a:r>
              <a:rPr lang="en-US" dirty="0">
                <a:effectLst/>
              </a:rPr>
              <a:t> attribute on the SVG element can establish a separate </a:t>
            </a:r>
            <a:r>
              <a:rPr lang="en-US" i="1" dirty="0">
                <a:effectLst/>
              </a:rPr>
              <a:t>user coordinate system</a:t>
            </a:r>
            <a:r>
              <a:rPr lang="en-US" dirty="0">
                <a:effectLst/>
              </a:rPr>
              <a:t> allowing for scaling, panning, and zooming of the SVG content relative to the viewport. This, effectively changes what one user unit represents visually without altering the underlying numerical values.   This is very powerful</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85493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htmlcssjavascript.co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hyperlink" Target="https://github.com/roblarsen/introduction-to-svg" TargetMode="External"/><Relationship Id="rId5" Type="http://schemas.openxmlformats.org/officeDocument/2006/relationships/hyperlink" Target="https://www.linkedin.com/in/robreact/" TargetMode="External"/><Relationship Id="rId4" Type="http://schemas.openxmlformats.org/officeDocument/2006/relationships/hyperlink" Target="https://github.com/roblarse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991350" y="487680"/>
            <a:ext cx="4179570" cy="3376691"/>
          </a:xfrm>
        </p:spPr>
        <p:txBody>
          <a:bodyPr anchor="b">
            <a:normAutofit/>
          </a:bodyPr>
          <a:lstStyle/>
          <a:p>
            <a:r>
              <a:rPr lang="en-US" dirty="0"/>
              <a:t>Intro to SVG Part 2:</a:t>
            </a:r>
            <a:br>
              <a:rPr lang="en-US" dirty="0"/>
            </a:br>
            <a:r>
              <a:rPr lang="en-US" dirty="0"/>
              <a:t>Positioning in SVG</a:t>
            </a:r>
          </a:p>
        </p:txBody>
      </p:sp>
      <p:pic>
        <p:nvPicPr>
          <p:cNvPr id="4" name="Picture 3" descr="Close up of ruler">
            <a:extLst>
              <a:ext uri="{FF2B5EF4-FFF2-40B4-BE49-F238E27FC236}">
                <a16:creationId xmlns:a16="http://schemas.microsoft.com/office/drawing/2014/main" id="{AF5EE2C7-C81C-9125-B7F7-43134197EB5F}"/>
              </a:ext>
            </a:extLst>
          </p:cNvPr>
          <p:cNvPicPr>
            <a:picLocks noChangeAspect="1"/>
          </p:cNvPicPr>
          <p:nvPr/>
        </p:nvPicPr>
        <p:blipFill>
          <a:blip r:embed="rId3"/>
          <a:srcRect l="15369" r="20758"/>
          <a:stretch>
            <a:fillRect/>
          </a:stretch>
        </p:blipFill>
        <p:spPr>
          <a:xfrm>
            <a:off x="20" y="-5080"/>
            <a:ext cx="657627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a:noFill/>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6210F-6EF7-4AE6-467D-92EC589D6C0A}"/>
              </a:ext>
            </a:extLst>
          </p:cNvPr>
          <p:cNvSpPr>
            <a:spLocks noGrp="1"/>
          </p:cNvSpPr>
          <p:nvPr>
            <p:ph type="title"/>
          </p:nvPr>
        </p:nvSpPr>
        <p:spPr/>
        <p:txBody>
          <a:bodyPr/>
          <a:lstStyle/>
          <a:p>
            <a:r>
              <a:rPr lang="en-US" dirty="0"/>
              <a:t>USER Units</a:t>
            </a:r>
          </a:p>
        </p:txBody>
      </p:sp>
      <p:sp>
        <p:nvSpPr>
          <p:cNvPr id="3" name="Content Placeholder 2">
            <a:extLst>
              <a:ext uri="{FF2B5EF4-FFF2-40B4-BE49-F238E27FC236}">
                <a16:creationId xmlns:a16="http://schemas.microsoft.com/office/drawing/2014/main" id="{9EB71596-BF4A-B28B-973F-EA7D0B07B1B6}"/>
              </a:ext>
            </a:extLst>
          </p:cNvPr>
          <p:cNvSpPr>
            <a:spLocks noGrp="1"/>
          </p:cNvSpPr>
          <p:nvPr>
            <p:ph sz="half" idx="2"/>
          </p:nvPr>
        </p:nvSpPr>
        <p:spPr/>
        <p:txBody>
          <a:bodyPr/>
          <a:lstStyle/>
          <a:p>
            <a:pPr marL="285750" indent="-285750">
              <a:buFont typeface="Arial" panose="020B0604020202020204" pitchFamily="34" charset="0"/>
              <a:buChar char="•"/>
            </a:pPr>
            <a:r>
              <a:rPr lang="en-US" dirty="0"/>
              <a:t>In SVG, "user units" are an abstract, dimensionless unit used to calculate the position of elements in an SVG image</a:t>
            </a:r>
          </a:p>
          <a:p>
            <a:pPr marL="285750" indent="-285750">
              <a:buFont typeface="Arial" panose="020B0604020202020204" pitchFamily="34" charset="0"/>
              <a:buChar char="•"/>
            </a:pPr>
            <a:r>
              <a:rPr lang="en-US" dirty="0"/>
              <a:t>By default, one user unit is equivalent to one pixel </a:t>
            </a:r>
          </a:p>
          <a:p>
            <a:pPr marL="285750" indent="-285750">
              <a:buFont typeface="Arial" panose="020B0604020202020204" pitchFamily="34" charset="0"/>
              <a:buChar char="•"/>
            </a:pPr>
            <a:r>
              <a:rPr lang="en-US" dirty="0"/>
              <a:t>the </a:t>
            </a:r>
            <a:r>
              <a:rPr lang="en-US" dirty="0" err="1"/>
              <a:t>viewBox</a:t>
            </a:r>
            <a:r>
              <a:rPr lang="en-US" dirty="0"/>
              <a:t> attribute on the &lt;</a:t>
            </a:r>
            <a:r>
              <a:rPr lang="en-US" dirty="0" err="1"/>
              <a:t>svg</a:t>
            </a:r>
            <a:r>
              <a:rPr lang="en-US" dirty="0"/>
              <a:t>&gt; element can establish a separate "user coordinate system," allowing for scaling, panning, and zooming of the SVG content relative to the viewport, effectively changing what one user unit represents visually without altering the underlying numerical values.  </a:t>
            </a:r>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DC86E6E1-A308-B8A9-FDF5-42D2E2791819}"/>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127966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3BAF0-88F0-B67C-1EF6-B5418A6B4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5C846-0D64-E772-7A8D-A9E884B3A6D5}"/>
              </a:ext>
            </a:extLst>
          </p:cNvPr>
          <p:cNvSpPr>
            <a:spLocks noGrp="1"/>
          </p:cNvSpPr>
          <p:nvPr>
            <p:ph type="ctrTitle"/>
          </p:nvPr>
        </p:nvSpPr>
        <p:spPr>
          <a:xfrm>
            <a:off x="6441918" y="3329790"/>
            <a:ext cx="4941771" cy="3200400"/>
          </a:xfrm>
        </p:spPr>
        <p:txBody>
          <a:bodyPr anchor="ctr">
            <a:normAutofit/>
          </a:bodyPr>
          <a:lstStyle/>
          <a:p>
            <a:r>
              <a:rPr lang="en-US" dirty="0"/>
              <a:t>The </a:t>
            </a:r>
            <a:r>
              <a:rPr lang="en-US" dirty="0" err="1"/>
              <a:t>ViewBox</a:t>
            </a:r>
            <a:endParaRPr lang="en-US" dirty="0"/>
          </a:p>
        </p:txBody>
      </p:sp>
    </p:spTree>
    <p:extLst>
      <p:ext uri="{BB962C8B-B14F-4D97-AF65-F5344CB8AC3E}">
        <p14:creationId xmlns:p14="http://schemas.microsoft.com/office/powerpoint/2010/main" val="385064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679A3-1117-050A-3A7E-BF248C50EEA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DB31B0-DA5C-6132-4A73-F1162BCA9D58}"/>
              </a:ext>
            </a:extLst>
          </p:cNvPr>
          <p:cNvSpPr>
            <a:spLocks noGrp="1"/>
          </p:cNvSpPr>
          <p:nvPr>
            <p:ph type="title"/>
          </p:nvPr>
        </p:nvSpPr>
        <p:spPr>
          <a:xfrm>
            <a:off x="1322318" y="268360"/>
            <a:ext cx="7288282" cy="2121177"/>
          </a:xfrm>
        </p:spPr>
        <p:txBody>
          <a:bodyPr anchor="b">
            <a:normAutofit/>
          </a:bodyPr>
          <a:lstStyle/>
          <a:p>
            <a:r>
              <a:rPr lang="en-US" dirty="0"/>
              <a:t>Coordinates-2up.svg</a:t>
            </a:r>
          </a:p>
        </p:txBody>
      </p:sp>
      <p:pic>
        <p:nvPicPr>
          <p:cNvPr id="6" name="Picture 5">
            <a:extLst>
              <a:ext uri="{FF2B5EF4-FFF2-40B4-BE49-F238E27FC236}">
                <a16:creationId xmlns:a16="http://schemas.microsoft.com/office/drawing/2014/main" id="{01307B60-6FB0-C4CB-7BE7-E2A278C5FAFE}"/>
              </a:ext>
            </a:extLst>
          </p:cNvPr>
          <p:cNvPicPr>
            <a:picLocks noChangeAspect="1"/>
          </p:cNvPicPr>
          <p:nvPr/>
        </p:nvPicPr>
        <p:blipFill>
          <a:blip r:embed="rId3"/>
          <a:stretch>
            <a:fillRect/>
          </a:stretch>
        </p:blipFill>
        <p:spPr>
          <a:xfrm>
            <a:off x="1322388" y="3318710"/>
            <a:ext cx="7288212" cy="2295786"/>
          </a:xfrm>
          <a:prstGeom prst="rect">
            <a:avLst/>
          </a:prstGeom>
          <a:noFill/>
        </p:spPr>
      </p:pic>
      <p:sp>
        <p:nvSpPr>
          <p:cNvPr id="5" name="Slide Number Placeholder 4">
            <a:extLst>
              <a:ext uri="{FF2B5EF4-FFF2-40B4-BE49-F238E27FC236}">
                <a16:creationId xmlns:a16="http://schemas.microsoft.com/office/drawing/2014/main" id="{A898534C-545E-51F7-E898-59DAA354B4FA}"/>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12</a:t>
            </a:fld>
            <a:endParaRPr lang="en-US"/>
          </a:p>
        </p:txBody>
      </p:sp>
      <p:sp>
        <p:nvSpPr>
          <p:cNvPr id="7" name="TextBox 6">
            <a:extLst>
              <a:ext uri="{FF2B5EF4-FFF2-40B4-BE49-F238E27FC236}">
                <a16:creationId xmlns:a16="http://schemas.microsoft.com/office/drawing/2014/main" id="{4AF52E71-A868-72E9-2471-7D15F8A55B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spTree>
    <p:extLst>
      <p:ext uri="{BB962C8B-B14F-4D97-AF65-F5344CB8AC3E}">
        <p14:creationId xmlns:p14="http://schemas.microsoft.com/office/powerpoint/2010/main" val="1718657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1EBD-12EF-72B9-E346-F747FA08BB2E}"/>
              </a:ext>
            </a:extLst>
          </p:cNvPr>
          <p:cNvSpPr>
            <a:spLocks noGrp="1"/>
          </p:cNvSpPr>
          <p:nvPr>
            <p:ph type="title"/>
          </p:nvPr>
        </p:nvSpPr>
        <p:spPr>
          <a:xfrm>
            <a:off x="838200" y="337192"/>
            <a:ext cx="5655197" cy="1997867"/>
          </a:xfrm>
        </p:spPr>
        <p:txBody>
          <a:bodyPr anchor="b">
            <a:normAutofit/>
          </a:bodyPr>
          <a:lstStyle/>
          <a:p>
            <a:r>
              <a:rPr lang="en-US" dirty="0"/>
              <a:t>1x and 2x viewport examples	</a:t>
            </a:r>
          </a:p>
        </p:txBody>
      </p:sp>
      <p:sp>
        <p:nvSpPr>
          <p:cNvPr id="12" name="Text Placeholder 2">
            <a:extLst>
              <a:ext uri="{FF2B5EF4-FFF2-40B4-BE49-F238E27FC236}">
                <a16:creationId xmlns:a16="http://schemas.microsoft.com/office/drawing/2014/main" id="{1CF323FB-D8A2-FBDD-5A8E-193D6EE4B35B}"/>
              </a:ext>
            </a:extLst>
          </p:cNvPr>
          <p:cNvSpPr>
            <a:spLocks noGrp="1"/>
          </p:cNvSpPr>
          <p:nvPr>
            <p:ph type="body" idx="1"/>
          </p:nvPr>
        </p:nvSpPr>
        <p:spPr>
          <a:xfrm>
            <a:off x="838200" y="2705177"/>
            <a:ext cx="5733772" cy="448990"/>
          </a:xfrm>
        </p:spPr>
        <p:txBody>
          <a:bodyPr/>
          <a:lstStyle/>
          <a:p>
            <a:endParaRPr lang="en-US"/>
          </a:p>
        </p:txBody>
      </p:sp>
      <p:sp>
        <p:nvSpPr>
          <p:cNvPr id="4" name="Content Placeholder 3">
            <a:extLst>
              <a:ext uri="{FF2B5EF4-FFF2-40B4-BE49-F238E27FC236}">
                <a16:creationId xmlns:a16="http://schemas.microsoft.com/office/drawing/2014/main" id="{F1FDF9B3-C5E2-0CDF-EAC2-34412943CADA}"/>
              </a:ext>
            </a:extLst>
          </p:cNvPr>
          <p:cNvSpPr>
            <a:spLocks noGrp="1"/>
          </p:cNvSpPr>
          <p:nvPr>
            <p:ph sz="half" idx="2"/>
          </p:nvPr>
        </p:nvSpPr>
        <p:spPr>
          <a:xfrm>
            <a:off x="838199" y="3154166"/>
            <a:ext cx="5733773" cy="3032733"/>
          </a:xfrm>
        </p:spPr>
        <p:txBody>
          <a:bodyPr>
            <a:normAutofit/>
          </a:bodyPr>
          <a:lstStyle/>
          <a:p>
            <a:pPr marL="0" indent="0">
              <a:buNone/>
            </a:pPr>
            <a:r>
              <a:rPr lang="en-US" kern="1200" dirty="0"/>
              <a:t>Changing nothing but the height and width scales the image. User units are no longer equivalent to 1 physical pixel, but the calculations are handled automatically by the browser.</a:t>
            </a:r>
          </a:p>
        </p:txBody>
      </p:sp>
      <p:sp>
        <p:nvSpPr>
          <p:cNvPr id="10" name="Text Placeholder 4">
            <a:extLst>
              <a:ext uri="{FF2B5EF4-FFF2-40B4-BE49-F238E27FC236}">
                <a16:creationId xmlns:a16="http://schemas.microsoft.com/office/drawing/2014/main" id="{B2EBD7F2-9486-EBCD-FC99-36948F7FE49B}"/>
              </a:ext>
            </a:extLst>
          </p:cNvPr>
          <p:cNvSpPr>
            <a:spLocks noGrp="1"/>
          </p:cNvSpPr>
          <p:nvPr>
            <p:ph type="body" sz="quarter" idx="3"/>
          </p:nvPr>
        </p:nvSpPr>
        <p:spPr>
          <a:xfrm>
            <a:off x="7887108" y="2705177"/>
            <a:ext cx="3943627" cy="448989"/>
          </a:xfrm>
        </p:spPr>
        <p:txBody>
          <a:bodyPr/>
          <a:lstStyle/>
          <a:p>
            <a:endParaRPr lang="en-US"/>
          </a:p>
        </p:txBody>
      </p:sp>
      <p:pic>
        <p:nvPicPr>
          <p:cNvPr id="5" name="Picture 4">
            <a:extLst>
              <a:ext uri="{FF2B5EF4-FFF2-40B4-BE49-F238E27FC236}">
                <a16:creationId xmlns:a16="http://schemas.microsoft.com/office/drawing/2014/main" id="{3F6B49DA-E3FE-3F6F-AF40-B625399FE941}"/>
              </a:ext>
            </a:extLst>
          </p:cNvPr>
          <p:cNvPicPr>
            <a:picLocks noChangeAspect="1"/>
          </p:cNvPicPr>
          <p:nvPr/>
        </p:nvPicPr>
        <p:blipFill>
          <a:blip r:embed="rId3"/>
          <a:srcRect t="6889" r="-2" b="-2"/>
          <a:stretch>
            <a:fillRect/>
          </a:stretch>
        </p:blipFill>
        <p:spPr>
          <a:xfrm>
            <a:off x="8093549" y="3164867"/>
            <a:ext cx="3530743" cy="3032733"/>
          </a:xfrm>
          <a:prstGeom prst="rect">
            <a:avLst/>
          </a:prstGeom>
          <a:noFill/>
        </p:spPr>
      </p:pic>
      <p:sp>
        <p:nvSpPr>
          <p:cNvPr id="11" name="Slide Number Placeholder 6">
            <a:extLst>
              <a:ext uri="{FF2B5EF4-FFF2-40B4-BE49-F238E27FC236}">
                <a16:creationId xmlns:a16="http://schemas.microsoft.com/office/drawing/2014/main" id="{0F1A058B-EA2D-A878-4092-67EDDC81EBE6}"/>
              </a:ext>
            </a:extLst>
          </p:cNvPr>
          <p:cNvSpPr>
            <a:spLocks noGrp="1"/>
          </p:cNvSpPr>
          <p:nvPr>
            <p:ph type="sldNum" sz="quarter" idx="12"/>
          </p:nvPr>
        </p:nvSpPr>
        <p:spPr>
          <a:xfrm>
            <a:off x="8610600" y="6356350"/>
            <a:ext cx="2743200" cy="365125"/>
          </a:xfrm>
        </p:spPr>
        <p:txBody>
          <a:bodyPr/>
          <a:lstStyle/>
          <a:p>
            <a:pPr>
              <a:spcAft>
                <a:spcPts val="600"/>
              </a:spcAft>
            </a:pPr>
            <a:fld id="{A49DFD55-3C28-40EF-9E31-A92D2E4017FF}" type="slidenum">
              <a:rPr lang="en-US" smtClean="0"/>
              <a:pPr>
                <a:spcAft>
                  <a:spcPts val="600"/>
                </a:spcAft>
              </a:pPr>
              <a:t>13</a:t>
            </a:fld>
            <a:endParaRPr lang="en-US"/>
          </a:p>
        </p:txBody>
      </p:sp>
      <p:sp>
        <p:nvSpPr>
          <p:cNvPr id="7" name="Slide Number Placeholder 6" hidden="1">
            <a:extLst>
              <a:ext uri="{FF2B5EF4-FFF2-40B4-BE49-F238E27FC236}">
                <a16:creationId xmlns:a16="http://schemas.microsoft.com/office/drawing/2014/main" id="{1DE12980-FF7D-B951-A493-963286C31A25}"/>
              </a:ext>
            </a:extLst>
          </p:cNvPr>
          <p:cNvSpPr>
            <a:spLocks noGrp="1"/>
          </p:cNvSpPr>
          <p:nvPr>
            <p:ph type="sldNum" sz="quarter" idx="4294967295"/>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1159274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2A8A-CA03-704A-D4DA-F4BA75793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EA083-6550-C978-8C30-40ED41A76809}"/>
              </a:ext>
            </a:extLst>
          </p:cNvPr>
          <p:cNvSpPr>
            <a:spLocks noGrp="1"/>
          </p:cNvSpPr>
          <p:nvPr>
            <p:ph type="ctrTitle"/>
          </p:nvPr>
        </p:nvSpPr>
        <p:spPr>
          <a:xfrm>
            <a:off x="6991350" y="406400"/>
            <a:ext cx="4179570" cy="3457971"/>
          </a:xfrm>
        </p:spPr>
        <p:txBody>
          <a:bodyPr/>
          <a:lstStyle/>
          <a:p>
            <a:r>
              <a:rPr lang="en-US" dirty="0"/>
              <a:t>Playing with the </a:t>
            </a:r>
            <a:r>
              <a:rPr lang="en-US" dirty="0" err="1"/>
              <a:t>ViewBox</a:t>
            </a:r>
            <a:endParaRPr lang="en-US" dirty="0"/>
          </a:p>
        </p:txBody>
      </p:sp>
    </p:spTree>
    <p:extLst>
      <p:ext uri="{BB962C8B-B14F-4D97-AF65-F5344CB8AC3E}">
        <p14:creationId xmlns:p14="http://schemas.microsoft.com/office/powerpoint/2010/main" val="293112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44D0E-0073-D08E-20F5-B3AEF71CF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42B2266-8265-3E66-14D5-2354AFC8DF7B}"/>
              </a:ext>
            </a:extLst>
          </p:cNvPr>
          <p:cNvSpPr>
            <a:spLocks noGrp="1"/>
          </p:cNvSpPr>
          <p:nvPr>
            <p:ph type="title"/>
          </p:nvPr>
        </p:nvSpPr>
        <p:spPr>
          <a:xfrm>
            <a:off x="1322318" y="268360"/>
            <a:ext cx="7288282" cy="2121177"/>
          </a:xfrm>
        </p:spPr>
        <p:txBody>
          <a:bodyPr anchor="b">
            <a:normAutofit/>
          </a:bodyPr>
          <a:lstStyle/>
          <a:p>
            <a:r>
              <a:rPr lang="en-US" dirty="0" err="1"/>
              <a:t>Viewbox</a:t>
            </a:r>
            <a:r>
              <a:rPr lang="en-US" dirty="0"/>
              <a:t> anatomy</a:t>
            </a:r>
          </a:p>
        </p:txBody>
      </p:sp>
      <p:sp>
        <p:nvSpPr>
          <p:cNvPr id="5" name="Slide Number Placeholder 4">
            <a:extLst>
              <a:ext uri="{FF2B5EF4-FFF2-40B4-BE49-F238E27FC236}">
                <a16:creationId xmlns:a16="http://schemas.microsoft.com/office/drawing/2014/main" id="{09CC1043-2213-690E-A5AB-29822A9868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15</a:t>
            </a:fld>
            <a:endParaRPr lang="en-US"/>
          </a:p>
        </p:txBody>
      </p:sp>
      <p:sp>
        <p:nvSpPr>
          <p:cNvPr id="7" name="TextBox 6">
            <a:extLst>
              <a:ext uri="{FF2B5EF4-FFF2-40B4-BE49-F238E27FC236}">
                <a16:creationId xmlns:a16="http://schemas.microsoft.com/office/drawing/2014/main" id="{32D14FE8-0F05-5055-5ADD-481CBC18EB3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2" name="Object 1">
            <a:extLst>
              <a:ext uri="{FF2B5EF4-FFF2-40B4-BE49-F238E27FC236}">
                <a16:creationId xmlns:a16="http://schemas.microsoft.com/office/drawing/2014/main" id="{403C56D4-0F35-DD57-E589-E1191D23E5FA}"/>
              </a:ext>
            </a:extLst>
          </p:cNvPr>
          <p:cNvGraphicFramePr>
            <a:graphicFrameLocks noChangeAspect="1"/>
          </p:cNvGraphicFramePr>
          <p:nvPr>
            <p:extLst>
              <p:ext uri="{D42A27DB-BD31-4B8C-83A1-F6EECF244321}">
                <p14:modId xmlns:p14="http://schemas.microsoft.com/office/powerpoint/2010/main" val="4032409267"/>
              </p:ext>
            </p:extLst>
          </p:nvPr>
        </p:nvGraphicFramePr>
        <p:xfrm>
          <a:off x="1322318" y="2943224"/>
          <a:ext cx="8128000" cy="3413125"/>
        </p:xfrm>
        <a:graphic>
          <a:graphicData uri="http://schemas.openxmlformats.org/presentationml/2006/ole">
            <mc:AlternateContent xmlns:mc="http://schemas.openxmlformats.org/markup-compatibility/2006">
              <mc:Choice xmlns:v="urn:schemas-microsoft-com:vml" Requires="v">
                <p:oleObj r:id="rId3" imgW="21129782" imgH="8870384" progId="">
                  <p:embed/>
                </p:oleObj>
              </mc:Choice>
              <mc:Fallback>
                <p:oleObj r:id="rId3" imgW="21129782" imgH="8870384" progId="">
                  <p:embed/>
                  <p:pic>
                    <p:nvPicPr>
                      <p:cNvPr id="0" name=""/>
                      <p:cNvPicPr/>
                      <p:nvPr/>
                    </p:nvPicPr>
                    <p:blipFill>
                      <a:blip r:embed="rId4"/>
                      <a:stretch>
                        <a:fillRect/>
                      </a:stretch>
                    </p:blipFill>
                    <p:spPr>
                      <a:xfrm>
                        <a:off x="1322318" y="2943224"/>
                        <a:ext cx="8128000" cy="3413125"/>
                      </a:xfrm>
                      <a:prstGeom prst="rect">
                        <a:avLst/>
                      </a:prstGeom>
                    </p:spPr>
                  </p:pic>
                </p:oleObj>
              </mc:Fallback>
            </mc:AlternateContent>
          </a:graphicData>
        </a:graphic>
      </p:graphicFrame>
    </p:spTree>
    <p:extLst>
      <p:ext uri="{BB962C8B-B14F-4D97-AF65-F5344CB8AC3E}">
        <p14:creationId xmlns:p14="http://schemas.microsoft.com/office/powerpoint/2010/main" val="386246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0F755-3ADF-B597-023F-E1C0993914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DA5D1BE-FF4B-C61C-5110-4CD756F7A61D}"/>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1456A206-B978-2879-0160-18B945503EE6}"/>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16</a:t>
            </a:fld>
            <a:endParaRPr lang="en-US"/>
          </a:p>
        </p:txBody>
      </p:sp>
      <p:sp>
        <p:nvSpPr>
          <p:cNvPr id="7" name="TextBox 6">
            <a:extLst>
              <a:ext uri="{FF2B5EF4-FFF2-40B4-BE49-F238E27FC236}">
                <a16:creationId xmlns:a16="http://schemas.microsoft.com/office/drawing/2014/main" id="{282EEF35-4FB8-7DED-4F96-3E507982941C}"/>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197242AC-9EE0-CA52-E26C-F9EA1B5CAF69}"/>
              </a:ext>
            </a:extLst>
          </p:cNvPr>
          <p:cNvPicPr>
            <a:picLocks noChangeAspect="1"/>
          </p:cNvPicPr>
          <p:nvPr/>
        </p:nvPicPr>
        <p:blipFill>
          <a:blip r:embed="rId3"/>
          <a:stretch>
            <a:fillRect/>
          </a:stretch>
        </p:blipFill>
        <p:spPr>
          <a:xfrm>
            <a:off x="1322318" y="1381284"/>
            <a:ext cx="5351502" cy="5075272"/>
          </a:xfrm>
          <a:prstGeom prst="rect">
            <a:avLst/>
          </a:prstGeom>
        </p:spPr>
      </p:pic>
    </p:spTree>
    <p:extLst>
      <p:ext uri="{BB962C8B-B14F-4D97-AF65-F5344CB8AC3E}">
        <p14:creationId xmlns:p14="http://schemas.microsoft.com/office/powerpoint/2010/main" val="1232331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BDC4C-C597-57BA-895A-A891F61C3CC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E03FD6-D791-151D-CD4B-35CAEF7BAC69}"/>
              </a:ext>
            </a:extLst>
          </p:cNvPr>
          <p:cNvSpPr>
            <a:spLocks noGrp="1"/>
          </p:cNvSpPr>
          <p:nvPr>
            <p:ph type="title"/>
          </p:nvPr>
        </p:nvSpPr>
        <p:spPr>
          <a:xfrm>
            <a:off x="1322318" y="268360"/>
            <a:ext cx="7288282" cy="2121177"/>
          </a:xfrm>
        </p:spPr>
        <p:txBody>
          <a:bodyPr anchor="b">
            <a:normAutofit/>
          </a:bodyPr>
          <a:lstStyle/>
          <a:p>
            <a:r>
              <a:rPr lang="en-US" dirty="0"/>
              <a:t>The baseline image</a:t>
            </a:r>
          </a:p>
        </p:txBody>
      </p:sp>
      <p:sp>
        <p:nvSpPr>
          <p:cNvPr id="5" name="Slide Number Placeholder 4">
            <a:extLst>
              <a:ext uri="{FF2B5EF4-FFF2-40B4-BE49-F238E27FC236}">
                <a16:creationId xmlns:a16="http://schemas.microsoft.com/office/drawing/2014/main" id="{85D0A881-211D-6E90-C521-C73B485DEC7B}"/>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17</a:t>
            </a:fld>
            <a:endParaRPr lang="en-US"/>
          </a:p>
        </p:txBody>
      </p:sp>
      <p:sp>
        <p:nvSpPr>
          <p:cNvPr id="7" name="TextBox 6">
            <a:extLst>
              <a:ext uri="{FF2B5EF4-FFF2-40B4-BE49-F238E27FC236}">
                <a16:creationId xmlns:a16="http://schemas.microsoft.com/office/drawing/2014/main" id="{0DB22E7B-B9B4-DAB2-100B-7DCDE0EE239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9" name="Picture 8">
            <a:extLst>
              <a:ext uri="{FF2B5EF4-FFF2-40B4-BE49-F238E27FC236}">
                <a16:creationId xmlns:a16="http://schemas.microsoft.com/office/drawing/2014/main" id="{83B41E2B-BFCC-65DD-8BE8-69CE2A9A3357}"/>
              </a:ext>
            </a:extLst>
          </p:cNvPr>
          <p:cNvPicPr>
            <a:picLocks noChangeAspect="1"/>
          </p:cNvPicPr>
          <p:nvPr/>
        </p:nvPicPr>
        <p:blipFill>
          <a:blip r:embed="rId3"/>
          <a:stretch>
            <a:fillRect/>
          </a:stretch>
        </p:blipFill>
        <p:spPr>
          <a:xfrm>
            <a:off x="1322318" y="2818693"/>
            <a:ext cx="8515788" cy="3295819"/>
          </a:xfrm>
          <a:prstGeom prst="rect">
            <a:avLst/>
          </a:prstGeom>
        </p:spPr>
      </p:pic>
    </p:spTree>
    <p:extLst>
      <p:ext uri="{BB962C8B-B14F-4D97-AF65-F5344CB8AC3E}">
        <p14:creationId xmlns:p14="http://schemas.microsoft.com/office/powerpoint/2010/main" val="496739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CB1E6-712E-607B-E4D1-835CC6AEF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09C430D-03D4-0857-B06E-30A9814499D0}"/>
              </a:ext>
            </a:extLst>
          </p:cNvPr>
          <p:cNvSpPr>
            <a:spLocks noGrp="1"/>
          </p:cNvSpPr>
          <p:nvPr>
            <p:ph type="title"/>
          </p:nvPr>
        </p:nvSpPr>
        <p:spPr>
          <a:xfrm>
            <a:off x="1322318" y="268360"/>
            <a:ext cx="7288282" cy="2121177"/>
          </a:xfrm>
        </p:spPr>
        <p:txBody>
          <a:bodyPr anchor="b">
            <a:normAutofit/>
          </a:bodyPr>
          <a:lstStyle/>
          <a:p>
            <a:r>
              <a:rPr lang="en-US" dirty="0"/>
              <a:t>Positive 25 unit offset</a:t>
            </a:r>
          </a:p>
        </p:txBody>
      </p:sp>
      <p:sp>
        <p:nvSpPr>
          <p:cNvPr id="5" name="Slide Number Placeholder 4">
            <a:extLst>
              <a:ext uri="{FF2B5EF4-FFF2-40B4-BE49-F238E27FC236}">
                <a16:creationId xmlns:a16="http://schemas.microsoft.com/office/drawing/2014/main" id="{4ED9035C-F768-3B78-5BB1-3000E33F11C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18</a:t>
            </a:fld>
            <a:endParaRPr lang="en-US"/>
          </a:p>
        </p:txBody>
      </p:sp>
      <p:sp>
        <p:nvSpPr>
          <p:cNvPr id="7" name="TextBox 6">
            <a:extLst>
              <a:ext uri="{FF2B5EF4-FFF2-40B4-BE49-F238E27FC236}">
                <a16:creationId xmlns:a16="http://schemas.microsoft.com/office/drawing/2014/main" id="{20662D3E-375D-6314-27BC-D2EE07AB2E84}"/>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851430E6-6832-8E51-6D6A-207886B20D8F}"/>
              </a:ext>
            </a:extLst>
          </p:cNvPr>
          <p:cNvPicPr>
            <a:picLocks noChangeAspect="1"/>
          </p:cNvPicPr>
          <p:nvPr/>
        </p:nvPicPr>
        <p:blipFill>
          <a:blip r:embed="rId3"/>
          <a:stretch>
            <a:fillRect/>
          </a:stretch>
        </p:blipFill>
        <p:spPr>
          <a:xfrm>
            <a:off x="1322318" y="2829857"/>
            <a:ext cx="8198271" cy="3340272"/>
          </a:xfrm>
          <a:prstGeom prst="rect">
            <a:avLst/>
          </a:prstGeom>
        </p:spPr>
      </p:pic>
    </p:spTree>
    <p:extLst>
      <p:ext uri="{BB962C8B-B14F-4D97-AF65-F5344CB8AC3E}">
        <p14:creationId xmlns:p14="http://schemas.microsoft.com/office/powerpoint/2010/main" val="349255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2CFFA-8557-05B4-21F9-F8E0E68C872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C94E-E192-E9F6-A091-A5A8A7175F1F}"/>
              </a:ext>
            </a:extLst>
          </p:cNvPr>
          <p:cNvSpPr>
            <a:spLocks noGrp="1"/>
          </p:cNvSpPr>
          <p:nvPr>
            <p:ph type="title"/>
          </p:nvPr>
        </p:nvSpPr>
        <p:spPr>
          <a:xfrm>
            <a:off x="1322318" y="268360"/>
            <a:ext cx="7288282" cy="2121177"/>
          </a:xfrm>
        </p:spPr>
        <p:txBody>
          <a:bodyPr anchor="b">
            <a:normAutofit/>
          </a:bodyPr>
          <a:lstStyle/>
          <a:p>
            <a:r>
              <a:rPr lang="en-US" dirty="0"/>
              <a:t>Negative 25 unit offset</a:t>
            </a:r>
          </a:p>
        </p:txBody>
      </p:sp>
      <p:sp>
        <p:nvSpPr>
          <p:cNvPr id="5" name="Slide Number Placeholder 4">
            <a:extLst>
              <a:ext uri="{FF2B5EF4-FFF2-40B4-BE49-F238E27FC236}">
                <a16:creationId xmlns:a16="http://schemas.microsoft.com/office/drawing/2014/main" id="{E1F08796-DFD4-CD74-E972-D889ED07DE4E}"/>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19</a:t>
            </a:fld>
            <a:endParaRPr lang="en-US"/>
          </a:p>
        </p:txBody>
      </p:sp>
      <p:sp>
        <p:nvSpPr>
          <p:cNvPr id="7" name="TextBox 6">
            <a:extLst>
              <a:ext uri="{FF2B5EF4-FFF2-40B4-BE49-F238E27FC236}">
                <a16:creationId xmlns:a16="http://schemas.microsoft.com/office/drawing/2014/main" id="{68B25C60-EE5A-364D-AB47-86233C7311A6}"/>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109BF615-90AB-7342-5F26-C09A3C58F706}"/>
              </a:ext>
            </a:extLst>
          </p:cNvPr>
          <p:cNvPicPr>
            <a:picLocks noChangeAspect="1"/>
          </p:cNvPicPr>
          <p:nvPr/>
        </p:nvPicPr>
        <p:blipFill>
          <a:blip r:embed="rId3"/>
          <a:stretch>
            <a:fillRect/>
          </a:stretch>
        </p:blipFill>
        <p:spPr>
          <a:xfrm>
            <a:off x="1322318" y="2677913"/>
            <a:ext cx="6693244" cy="3264068"/>
          </a:xfrm>
          <a:prstGeom prst="rect">
            <a:avLst/>
          </a:prstGeom>
        </p:spPr>
      </p:pic>
    </p:spTree>
    <p:extLst>
      <p:ext uri="{BB962C8B-B14F-4D97-AF65-F5344CB8AC3E}">
        <p14:creationId xmlns:p14="http://schemas.microsoft.com/office/powerpoint/2010/main" val="55867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8200" y="337192"/>
            <a:ext cx="5655197" cy="1997867"/>
          </a:xfrm>
        </p:spPr>
        <p:txBody>
          <a:bodyPr anchor="b">
            <a:normAutofit/>
          </a:bodyPr>
          <a:lstStyle/>
          <a:p>
            <a:r>
              <a:rPr lang="en-US" dirty="0"/>
              <a:t>Rob Larsen</a:t>
            </a:r>
          </a:p>
        </p:txBody>
      </p:sp>
      <p:sp>
        <p:nvSpPr>
          <p:cNvPr id="1031" name="Text Placeholder 2">
            <a:extLst>
              <a:ext uri="{FF2B5EF4-FFF2-40B4-BE49-F238E27FC236}">
                <a16:creationId xmlns:a16="http://schemas.microsoft.com/office/drawing/2014/main" id="{BE4EFEEA-EA9D-AF37-85BB-CA4F3CDECA7B}"/>
              </a:ext>
            </a:extLst>
          </p:cNvPr>
          <p:cNvSpPr>
            <a:spLocks noGrp="1"/>
          </p:cNvSpPr>
          <p:nvPr>
            <p:ph type="body" idx="1"/>
          </p:nvPr>
        </p:nvSpPr>
        <p:spPr>
          <a:xfrm>
            <a:off x="838200" y="2705177"/>
            <a:ext cx="5733772" cy="448990"/>
          </a:xfrm>
        </p:spPr>
        <p:txBody>
          <a:bodyPr/>
          <a:lstStyle/>
          <a:p>
            <a:endParaRPr lang="en-US"/>
          </a:p>
        </p:txBody>
      </p:sp>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838199" y="3154166"/>
            <a:ext cx="5733773" cy="3032733"/>
          </a:xfrm>
        </p:spPr>
        <p:txBody>
          <a:bodyPr>
            <a:normAutofit/>
          </a:bodyPr>
          <a:lstStyle/>
          <a:p>
            <a:pPr>
              <a:lnSpc>
                <a:spcPct val="90000"/>
              </a:lnSpc>
            </a:pPr>
            <a:r>
              <a:rPr lang="en-US" sz="1500" b="0" dirty="0"/>
              <a:t>Rob is an experienced front-end engineer, author and open-source contributor.</a:t>
            </a:r>
          </a:p>
          <a:p>
            <a:pPr>
              <a:lnSpc>
                <a:spcPct val="90000"/>
              </a:lnSpc>
            </a:pPr>
            <a:r>
              <a:rPr lang="en-US" sz="1500" b="0" dirty="0"/>
              <a:t>Rob is co-author of Professional jQuery, the author of Beginning HTML and CSS, the author of The Uncertain Web, from O’Reilly, the author of </a:t>
            </a:r>
            <a:r>
              <a:rPr lang="en-US" sz="1500" b="1" dirty="0"/>
              <a:t>Mastering SVG </a:t>
            </a:r>
            <a:r>
              <a:rPr lang="en-US" sz="1500" b="0" dirty="0"/>
              <a:t>and co-author of The HTML and CSS Workshop.</a:t>
            </a:r>
          </a:p>
          <a:p>
            <a:pPr>
              <a:lnSpc>
                <a:spcPct val="90000"/>
              </a:lnSpc>
            </a:pPr>
            <a:r>
              <a:rPr lang="en-US" sz="1500" b="0" dirty="0"/>
              <a:t>A long-time open-source contributor, Rob currently maintains HTML5-Boilerplate and administers the H5BP organization on GitHub.</a:t>
            </a:r>
          </a:p>
          <a:p>
            <a:pPr>
              <a:lnSpc>
                <a:spcPct val="90000"/>
              </a:lnSpc>
            </a:pPr>
            <a:endParaRPr lang="en-US" sz="1500" dirty="0"/>
          </a:p>
        </p:txBody>
      </p:sp>
      <p:sp>
        <p:nvSpPr>
          <p:cNvPr id="1033" name="Text Placeholder 4">
            <a:extLst>
              <a:ext uri="{FF2B5EF4-FFF2-40B4-BE49-F238E27FC236}">
                <a16:creationId xmlns:a16="http://schemas.microsoft.com/office/drawing/2014/main" id="{8E9C168F-A480-85B8-B5DE-6333185D68D6}"/>
              </a:ext>
            </a:extLst>
          </p:cNvPr>
          <p:cNvSpPr>
            <a:spLocks noGrp="1"/>
          </p:cNvSpPr>
          <p:nvPr>
            <p:ph type="body" sz="quarter" idx="3"/>
          </p:nvPr>
        </p:nvSpPr>
        <p:spPr>
          <a:xfrm>
            <a:off x="7887108" y="2705177"/>
            <a:ext cx="3943627" cy="448989"/>
          </a:xfrm>
        </p:spPr>
        <p:txBody>
          <a:bodyPr/>
          <a:lstStyle/>
          <a:p>
            <a:endParaRPr lang="en-US"/>
          </a:p>
        </p:txBody>
      </p:sp>
      <p:pic>
        <p:nvPicPr>
          <p:cNvPr id="1026" name="Picture 2">
            <a:extLst>
              <a:ext uri="{FF2B5EF4-FFF2-40B4-BE49-F238E27FC236}">
                <a16:creationId xmlns:a16="http://schemas.microsoft.com/office/drawing/2014/main" id="{A7293B03-792E-DA81-96F5-AC4E42B95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3872"/>
          <a:stretch>
            <a:fillRect/>
          </a:stretch>
        </p:blipFill>
        <p:spPr bwMode="auto">
          <a:xfrm>
            <a:off x="7887107" y="3164867"/>
            <a:ext cx="3943627" cy="3032733"/>
          </a:xfrm>
          <a:prstGeom prst="rect">
            <a:avLst/>
          </a:prstGeom>
          <a:solidFill>
            <a:srgbClr val="FFFFFF"/>
          </a:solid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ADBAD-C29A-127B-ACC8-4404CA6830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BFB3EF-1827-8897-64A8-9998A7C22472}"/>
              </a:ext>
            </a:extLst>
          </p:cNvPr>
          <p:cNvSpPr>
            <a:spLocks noGrp="1"/>
          </p:cNvSpPr>
          <p:nvPr>
            <p:ph type="title"/>
          </p:nvPr>
        </p:nvSpPr>
        <p:spPr>
          <a:xfrm>
            <a:off x="1322318" y="268360"/>
            <a:ext cx="7288282" cy="2121177"/>
          </a:xfrm>
        </p:spPr>
        <p:txBody>
          <a:bodyPr anchor="b">
            <a:normAutofit/>
          </a:bodyPr>
          <a:lstStyle/>
          <a:p>
            <a:r>
              <a:rPr lang="en-US" dirty="0"/>
              <a:t>50% </a:t>
            </a:r>
            <a:r>
              <a:rPr lang="en-US" dirty="0" err="1"/>
              <a:t>ViewBox</a:t>
            </a:r>
            <a:r>
              <a:rPr lang="en-US" dirty="0"/>
              <a:t> height and width </a:t>
            </a:r>
          </a:p>
        </p:txBody>
      </p:sp>
      <p:sp>
        <p:nvSpPr>
          <p:cNvPr id="5" name="Slide Number Placeholder 4">
            <a:extLst>
              <a:ext uri="{FF2B5EF4-FFF2-40B4-BE49-F238E27FC236}">
                <a16:creationId xmlns:a16="http://schemas.microsoft.com/office/drawing/2014/main" id="{8CB64558-5856-5D1B-1558-38E37DB32BDD}"/>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20</a:t>
            </a:fld>
            <a:endParaRPr lang="en-US"/>
          </a:p>
        </p:txBody>
      </p:sp>
      <p:sp>
        <p:nvSpPr>
          <p:cNvPr id="7" name="TextBox 6">
            <a:extLst>
              <a:ext uri="{FF2B5EF4-FFF2-40B4-BE49-F238E27FC236}">
                <a16:creationId xmlns:a16="http://schemas.microsoft.com/office/drawing/2014/main" id="{685B4C0D-D987-2EC7-56F2-347569DBD518}"/>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6" name="Picture 5">
            <a:extLst>
              <a:ext uri="{FF2B5EF4-FFF2-40B4-BE49-F238E27FC236}">
                <a16:creationId xmlns:a16="http://schemas.microsoft.com/office/drawing/2014/main" id="{40B11AB3-0B58-F78E-38C8-039386CEDB25}"/>
              </a:ext>
            </a:extLst>
          </p:cNvPr>
          <p:cNvPicPr>
            <a:picLocks noChangeAspect="1"/>
          </p:cNvPicPr>
          <p:nvPr/>
        </p:nvPicPr>
        <p:blipFill>
          <a:blip r:embed="rId3"/>
          <a:stretch>
            <a:fillRect/>
          </a:stretch>
        </p:blipFill>
        <p:spPr>
          <a:xfrm>
            <a:off x="1424671" y="2545723"/>
            <a:ext cx="8026813" cy="3283119"/>
          </a:xfrm>
          <a:prstGeom prst="rect">
            <a:avLst/>
          </a:prstGeom>
        </p:spPr>
      </p:pic>
    </p:spTree>
    <p:extLst>
      <p:ext uri="{BB962C8B-B14F-4D97-AF65-F5344CB8AC3E}">
        <p14:creationId xmlns:p14="http://schemas.microsoft.com/office/powerpoint/2010/main" val="1661982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87569-34E1-0E9E-73E6-1ACDAC20449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8A19FD-ED65-C1B0-0875-80CB773952CF}"/>
              </a:ext>
            </a:extLst>
          </p:cNvPr>
          <p:cNvSpPr>
            <a:spLocks noGrp="1"/>
          </p:cNvSpPr>
          <p:nvPr>
            <p:ph type="title"/>
          </p:nvPr>
        </p:nvSpPr>
        <p:spPr>
          <a:xfrm>
            <a:off x="1322318" y="268360"/>
            <a:ext cx="7288282" cy="690645"/>
          </a:xfrm>
        </p:spPr>
        <p:txBody>
          <a:bodyPr anchor="b">
            <a:normAutofit/>
          </a:bodyPr>
          <a:lstStyle/>
          <a:p>
            <a:r>
              <a:rPr lang="en-US" dirty="0"/>
              <a:t>Viewbox-demo-2.html</a:t>
            </a:r>
          </a:p>
        </p:txBody>
      </p:sp>
      <p:sp>
        <p:nvSpPr>
          <p:cNvPr id="5" name="Slide Number Placeholder 4">
            <a:extLst>
              <a:ext uri="{FF2B5EF4-FFF2-40B4-BE49-F238E27FC236}">
                <a16:creationId xmlns:a16="http://schemas.microsoft.com/office/drawing/2014/main" id="{AC316BF0-D8CB-3547-7F7D-6172E0A8C051}"/>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21</a:t>
            </a:fld>
            <a:endParaRPr lang="en-US"/>
          </a:p>
        </p:txBody>
      </p:sp>
      <p:sp>
        <p:nvSpPr>
          <p:cNvPr id="7" name="TextBox 6">
            <a:extLst>
              <a:ext uri="{FF2B5EF4-FFF2-40B4-BE49-F238E27FC236}">
                <a16:creationId xmlns:a16="http://schemas.microsoft.com/office/drawing/2014/main" id="{6648482A-62A4-B58F-3BC7-EEFB8A4FBE8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graphicFrame>
        <p:nvGraphicFramePr>
          <p:cNvPr id="4" name="Object 3">
            <a:extLst>
              <a:ext uri="{FF2B5EF4-FFF2-40B4-BE49-F238E27FC236}">
                <a16:creationId xmlns:a16="http://schemas.microsoft.com/office/drawing/2014/main" id="{E94EB515-DC06-892F-D702-07D824687F94}"/>
              </a:ext>
            </a:extLst>
          </p:cNvPr>
          <p:cNvGraphicFramePr>
            <a:graphicFrameLocks noChangeAspect="1"/>
          </p:cNvGraphicFramePr>
          <p:nvPr>
            <p:extLst>
              <p:ext uri="{D42A27DB-BD31-4B8C-83A1-F6EECF244321}">
                <p14:modId xmlns:p14="http://schemas.microsoft.com/office/powerpoint/2010/main" val="1724292303"/>
              </p:ext>
            </p:extLst>
          </p:nvPr>
        </p:nvGraphicFramePr>
        <p:xfrm>
          <a:off x="1322318" y="1104047"/>
          <a:ext cx="2511425" cy="5418137"/>
        </p:xfrm>
        <a:graphic>
          <a:graphicData uri="http://schemas.openxmlformats.org/presentationml/2006/ole">
            <mc:AlternateContent xmlns:mc="http://schemas.openxmlformats.org/markup-compatibility/2006">
              <mc:Choice xmlns:v="urn:schemas-microsoft-com:vml" Requires="v">
                <p:oleObj r:id="rId3" imgW="8009802" imgH="17284574" progId="">
                  <p:embed/>
                </p:oleObj>
              </mc:Choice>
              <mc:Fallback>
                <p:oleObj r:id="rId3" imgW="8009802" imgH="17284574" progId="">
                  <p:embed/>
                  <p:pic>
                    <p:nvPicPr>
                      <p:cNvPr id="0" name=""/>
                      <p:cNvPicPr/>
                      <p:nvPr/>
                    </p:nvPicPr>
                    <p:blipFill>
                      <a:blip r:embed="rId4"/>
                      <a:stretch>
                        <a:fillRect/>
                      </a:stretch>
                    </p:blipFill>
                    <p:spPr>
                      <a:xfrm>
                        <a:off x="1322318" y="1104047"/>
                        <a:ext cx="2511425" cy="5418137"/>
                      </a:xfrm>
                      <a:prstGeom prst="rect">
                        <a:avLst/>
                      </a:prstGeom>
                    </p:spPr>
                  </p:pic>
                </p:oleObj>
              </mc:Fallback>
            </mc:AlternateContent>
          </a:graphicData>
        </a:graphic>
      </p:graphicFrame>
    </p:spTree>
    <p:extLst>
      <p:ext uri="{BB962C8B-B14F-4D97-AF65-F5344CB8AC3E}">
        <p14:creationId xmlns:p14="http://schemas.microsoft.com/office/powerpoint/2010/main" val="252976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AAEF6-1F09-AE16-2401-470B0C747496}"/>
              </a:ext>
            </a:extLst>
          </p:cNvPr>
          <p:cNvSpPr>
            <a:spLocks noGrp="1"/>
          </p:cNvSpPr>
          <p:nvPr>
            <p:ph type="title"/>
          </p:nvPr>
        </p:nvSpPr>
        <p:spPr/>
        <p:txBody>
          <a:bodyPr/>
          <a:lstStyle/>
          <a:p>
            <a:r>
              <a:rPr lang="en-US" dirty="0" err="1"/>
              <a:t>Viewbox</a:t>
            </a:r>
            <a:r>
              <a:rPr lang="en-US" dirty="0"/>
              <a:t> demo</a:t>
            </a:r>
          </a:p>
        </p:txBody>
      </p:sp>
      <p:pic>
        <p:nvPicPr>
          <p:cNvPr id="6" name="viewbox">
            <a:hlinkClick r:id="" action="ppaction://media"/>
            <a:extLst>
              <a:ext uri="{FF2B5EF4-FFF2-40B4-BE49-F238E27FC236}">
                <a16:creationId xmlns:a16="http://schemas.microsoft.com/office/drawing/2014/main" id="{157498B1-7B87-2B30-A579-207CDF565E9C}"/>
              </a:ext>
            </a:extLst>
          </p:cNvPr>
          <p:cNvPicPr>
            <a:picLocks noGrp="1" noChangeAspect="1"/>
          </p:cNvPicPr>
          <p:nvPr>
            <p:ph sz="half" idx="16"/>
            <a:videoFile r:link="rId2"/>
            <p:extLst>
              <p:ext uri="{DAA4B4D4-6D71-4841-9C94-3DE7FCFB9230}">
                <p14:media xmlns:p14="http://schemas.microsoft.com/office/powerpoint/2010/main" r:embed="rId1"/>
              </p:ext>
            </p:extLst>
          </p:nvPr>
        </p:nvPicPr>
        <p:blipFill>
          <a:blip r:embed="rId5"/>
          <a:stretch>
            <a:fillRect/>
          </a:stretch>
        </p:blipFill>
        <p:spPr>
          <a:xfrm>
            <a:off x="4861931" y="598486"/>
            <a:ext cx="6122019" cy="6122019"/>
          </a:xfrm>
        </p:spPr>
      </p:pic>
      <p:sp>
        <p:nvSpPr>
          <p:cNvPr id="5" name="Slide Number Placeholder 4">
            <a:extLst>
              <a:ext uri="{FF2B5EF4-FFF2-40B4-BE49-F238E27FC236}">
                <a16:creationId xmlns:a16="http://schemas.microsoft.com/office/drawing/2014/main" id="{8FCF285E-6253-1B55-DCAE-81681B1EB276}"/>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231390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838200" y="337192"/>
            <a:ext cx="5655197" cy="1997867"/>
          </a:xfrm>
        </p:spPr>
        <p:txBody>
          <a:bodyPr anchor="b"/>
          <a:lstStyle/>
          <a:p>
            <a:r>
              <a:rPr lang="en-US" dirty="0"/>
              <a:t>What we’ve learned</a:t>
            </a:r>
          </a:p>
        </p:txBody>
      </p:sp>
      <p:sp>
        <p:nvSpPr>
          <p:cNvPr id="6" name="Text Placeholder 5">
            <a:extLst>
              <a:ext uri="{FF2B5EF4-FFF2-40B4-BE49-F238E27FC236}">
                <a16:creationId xmlns:a16="http://schemas.microsoft.com/office/drawing/2014/main" id="{D2E1CF79-4FDC-8CAF-CC16-E309A2C49758}"/>
              </a:ext>
            </a:extLst>
          </p:cNvPr>
          <p:cNvSpPr>
            <a:spLocks noGrp="1"/>
          </p:cNvSpPr>
          <p:nvPr>
            <p:ph type="body" idx="1"/>
          </p:nvPr>
        </p:nvSpPr>
        <p:spPr>
          <a:xfrm>
            <a:off x="838200" y="2705177"/>
            <a:ext cx="5733772" cy="448990"/>
          </a:xfrm>
        </p:spPr>
        <p:txBody>
          <a:bodyPr/>
          <a:lstStyle/>
          <a:p>
            <a:r>
              <a:rPr lang="en-US" dirty="0"/>
              <a:t>Key takeaways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38199" y="3154166"/>
            <a:ext cx="5733773" cy="3032733"/>
          </a:xfrm>
        </p:spPr>
        <p:txBody>
          <a:bodyPr>
            <a:noAutofit/>
          </a:bodyPr>
          <a:lstStyle/>
          <a:p>
            <a:r>
              <a:rPr lang="en-US" dirty="0"/>
              <a:t>SVG uses a user coordinate system defined by the height and width of the image and the values of the </a:t>
            </a:r>
            <a:r>
              <a:rPr lang="en-US" dirty="0" err="1"/>
              <a:t>viewBox</a:t>
            </a:r>
            <a:r>
              <a:rPr lang="en-US" dirty="0"/>
              <a:t> attribute. </a:t>
            </a:r>
          </a:p>
          <a:p>
            <a:r>
              <a:rPr lang="en-US" dirty="0"/>
              <a:t>Adjusting the height and width and nothing else scales the image up or down perfectly </a:t>
            </a:r>
          </a:p>
          <a:p>
            <a:r>
              <a:rPr lang="en-US" dirty="0"/>
              <a:t>Adjusting the </a:t>
            </a:r>
            <a:r>
              <a:rPr lang="en-US" dirty="0" err="1"/>
              <a:t>viewBox</a:t>
            </a:r>
            <a:r>
              <a:rPr lang="en-US" dirty="0"/>
              <a:t> can pan or zoom an SVG image</a:t>
            </a:r>
          </a:p>
        </p:txBody>
      </p:sp>
      <p:sp>
        <p:nvSpPr>
          <p:cNvPr id="34" name="Text Placeholder 33">
            <a:extLst>
              <a:ext uri="{FF2B5EF4-FFF2-40B4-BE49-F238E27FC236}">
                <a16:creationId xmlns:a16="http://schemas.microsoft.com/office/drawing/2014/main" id="{AE07A905-8B37-D13F-25D3-1D3BCDB86B0B}"/>
              </a:ext>
            </a:extLst>
          </p:cNvPr>
          <p:cNvSpPr>
            <a:spLocks noGrp="1"/>
          </p:cNvSpPr>
          <p:nvPr>
            <p:ph type="body" sz="quarter" idx="3"/>
          </p:nvPr>
        </p:nvSpPr>
        <p:spPr>
          <a:xfrm>
            <a:off x="7887108" y="2705177"/>
            <a:ext cx="3943627" cy="448989"/>
          </a:xfrm>
        </p:spPr>
        <p:txBody>
          <a:bodyPr/>
          <a:lstStyle/>
          <a:p>
            <a:endParaRPr lang="en-US" dirty="0"/>
          </a:p>
        </p:txBody>
      </p:sp>
      <p:sp>
        <p:nvSpPr>
          <p:cNvPr id="35" name="Content Placeholder 34">
            <a:extLst>
              <a:ext uri="{FF2B5EF4-FFF2-40B4-BE49-F238E27FC236}">
                <a16:creationId xmlns:a16="http://schemas.microsoft.com/office/drawing/2014/main" id="{4E9A764F-6B65-050E-E561-82F77339D164}"/>
              </a:ext>
            </a:extLst>
          </p:cNvPr>
          <p:cNvSpPr>
            <a:spLocks noGrp="1"/>
          </p:cNvSpPr>
          <p:nvPr>
            <p:ph sz="half" idx="14"/>
          </p:nvPr>
        </p:nvSpPr>
        <p:spPr>
          <a:xfrm>
            <a:off x="7887107" y="3164867"/>
            <a:ext cx="3943627" cy="3032733"/>
          </a:xfrm>
        </p:spPr>
        <p:txBody>
          <a:bodyPr>
            <a:normAutofit/>
          </a:bodyPr>
          <a:lstStyle/>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7"/>
            <a:ext cx="4179570" cy="898864"/>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2514601"/>
            <a:ext cx="5312228" cy="2850181"/>
          </a:xfrm>
        </p:spPr>
        <p:txBody>
          <a:bodyPr>
            <a:noAutofit/>
          </a:bodyPr>
          <a:lstStyle/>
          <a:p>
            <a:r>
              <a:rPr lang="en-US" dirty="0"/>
              <a:t>Rob Larsen</a:t>
            </a:r>
          </a:p>
          <a:p>
            <a:r>
              <a:rPr lang="en-US" sz="1600" dirty="0">
                <a:solidFill>
                  <a:srgbClr val="00B0F0"/>
                </a:solidFill>
                <a:hlinkClick r:id="rId3">
                  <a:extLst>
                    <a:ext uri="{A12FA001-AC4F-418D-AE19-62706E023703}">
                      <ahyp:hlinkClr xmlns:ahyp="http://schemas.microsoft.com/office/drawing/2018/hyperlinkcolor" val="tx"/>
                    </a:ext>
                  </a:extLst>
                </a:hlinkClick>
              </a:rPr>
              <a:t>https://htmlcssjavascript.com</a:t>
            </a:r>
            <a:endParaRPr lang="en-US" sz="1600" dirty="0">
              <a:solidFill>
                <a:srgbClr val="00B0F0"/>
              </a:solidFill>
            </a:endParaRPr>
          </a:p>
          <a:p>
            <a:r>
              <a:rPr lang="en-US" sz="1600" dirty="0">
                <a:solidFill>
                  <a:srgbClr val="00B0F0"/>
                </a:solidFill>
                <a:hlinkClick r:id="rId4">
                  <a:extLst>
                    <a:ext uri="{A12FA001-AC4F-418D-AE19-62706E023703}">
                      <ahyp:hlinkClr xmlns:ahyp="http://schemas.microsoft.com/office/drawing/2018/hyperlinkcolor" val="tx"/>
                    </a:ext>
                  </a:extLst>
                </a:hlinkClick>
              </a:rPr>
              <a:t>https://github.com/roblarsen</a:t>
            </a:r>
            <a:endParaRPr lang="en-US" sz="1600" dirty="0">
              <a:solidFill>
                <a:srgbClr val="00B0F0"/>
              </a:solidFill>
            </a:endParaRPr>
          </a:p>
          <a:p>
            <a:r>
              <a:rPr lang="en-US" sz="1600" dirty="0">
                <a:solidFill>
                  <a:srgbClr val="00B0F0"/>
                </a:solidFill>
                <a:hlinkClick r:id="rId5">
                  <a:extLst>
                    <a:ext uri="{A12FA001-AC4F-418D-AE19-62706E023703}">
                      <ahyp:hlinkClr xmlns:ahyp="http://schemas.microsoft.com/office/drawing/2018/hyperlinkcolor" val="tx"/>
                    </a:ext>
                  </a:extLst>
                </a:hlinkClick>
              </a:rPr>
              <a:t>https://www.linkedin.com/in/robreact/</a:t>
            </a:r>
            <a:endParaRPr lang="en-US" sz="1600" dirty="0">
              <a:solidFill>
                <a:srgbClr val="00B0F0"/>
              </a:solidFill>
            </a:endParaRPr>
          </a:p>
          <a:p>
            <a:r>
              <a:rPr lang="en-US" sz="1600" b="1" dirty="0"/>
              <a:t>Code and slides:</a:t>
            </a:r>
          </a:p>
          <a:p>
            <a:r>
              <a:rPr lang="en-US" sz="1600" b="1" dirty="0">
                <a:solidFill>
                  <a:srgbClr val="00B0F0"/>
                </a:solidFill>
                <a:hlinkClick r:id="rId6">
                  <a:extLst>
                    <a:ext uri="{A12FA001-AC4F-418D-AE19-62706E023703}">
                      <ahyp:hlinkClr xmlns:ahyp="http://schemas.microsoft.com/office/drawing/2018/hyperlinkcolor" val="tx"/>
                    </a:ext>
                  </a:extLst>
                </a:hlinkClick>
              </a:rPr>
              <a:t>https://github.com/roblarsen/introduction-to-svg</a:t>
            </a:r>
            <a:endParaRPr lang="en-US" sz="1600" b="1" dirty="0">
              <a:solidFill>
                <a:srgbClr val="00B0F0"/>
              </a:solidFill>
            </a:endParaRPr>
          </a:p>
          <a:p>
            <a:endParaRPr lang="en-US" b="1" dirty="0"/>
          </a:p>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22318" y="268360"/>
            <a:ext cx="7288282" cy="2121177"/>
          </a:xfrm>
        </p:spPr>
        <p:txBody>
          <a:bodyPr anchor="b">
            <a:normAutofit/>
          </a:bodyPr>
          <a:lstStyle/>
          <a:p>
            <a:r>
              <a:rPr lang="en-US" dirty="0"/>
              <a:t>What we’ll cover</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sz="half" idx="2"/>
          </p:nvPr>
        </p:nvSpPr>
        <p:spPr>
          <a:xfrm>
            <a:off x="1322388" y="2763078"/>
            <a:ext cx="7288212" cy="3407051"/>
          </a:xfrm>
        </p:spPr>
        <p:txBody>
          <a:bodyPr>
            <a:normAutofit/>
          </a:bodyPr>
          <a:lstStyle/>
          <a:p>
            <a:pPr marL="285750" indent="-285750">
              <a:buFont typeface="Arial" panose="020B0604020202020204" pitchFamily="34" charset="0"/>
              <a:buChar char="•"/>
            </a:pPr>
            <a:r>
              <a:rPr lang="en-US" dirty="0"/>
              <a:t>SVG’s user coordinate system</a:t>
            </a:r>
          </a:p>
          <a:p>
            <a:pPr marL="285750" indent="-285750">
              <a:buFont typeface="Arial" panose="020B0604020202020204" pitchFamily="34" charset="0"/>
              <a:buChar char="•"/>
            </a:pPr>
            <a:r>
              <a:rPr lang="en-US" dirty="0"/>
              <a:t>The SVG viewport</a:t>
            </a:r>
          </a:p>
          <a:p>
            <a:pPr marL="285750" indent="-285750">
              <a:buFont typeface="Arial" panose="020B0604020202020204" pitchFamily="34" charset="0"/>
              <a:buChar char="•"/>
            </a:pPr>
            <a:r>
              <a:rPr lang="en-US" dirty="0"/>
              <a:t>User units</a:t>
            </a:r>
          </a:p>
          <a:p>
            <a:pPr marL="285750" indent="-285750">
              <a:buFont typeface="Arial" panose="020B0604020202020204" pitchFamily="34" charset="0"/>
              <a:buChar char="•"/>
            </a:pPr>
            <a:r>
              <a:rPr lang="en-US" dirty="0"/>
              <a:t>The SVG </a:t>
            </a:r>
            <a:r>
              <a:rPr lang="en-US" dirty="0" err="1"/>
              <a:t>viewBox</a:t>
            </a:r>
            <a:endParaRPr lang="en-US" dirty="0"/>
          </a:p>
          <a:p>
            <a:pPr marL="285750" indent="-285750">
              <a:buFont typeface="Arial" panose="020B0604020202020204" pitchFamily="34" charset="0"/>
              <a:buChar char="•"/>
            </a:pPr>
            <a:r>
              <a:rPr lang="en-US" dirty="0"/>
              <a:t>Manipulating the </a:t>
            </a:r>
            <a:r>
              <a:rPr lang="en-US" dirty="0" err="1"/>
              <a:t>viewBox</a:t>
            </a:r>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1713219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441918" y="3329790"/>
            <a:ext cx="4941771" cy="3200400"/>
          </a:xfrm>
        </p:spPr>
        <p:txBody>
          <a:bodyPr anchor="ctr">
            <a:normAutofit/>
          </a:bodyPr>
          <a:lstStyle/>
          <a:p>
            <a:r>
              <a:rPr lang="en-US" dirty="0"/>
              <a:t>The SVG user coordinate system</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21055C-5E33-5D21-2A6E-21827FA88ED3}"/>
              </a:ext>
            </a:extLst>
          </p:cNvPr>
          <p:cNvSpPr>
            <a:spLocks noGrp="1"/>
          </p:cNvSpPr>
          <p:nvPr>
            <p:ph type="title"/>
          </p:nvPr>
        </p:nvSpPr>
        <p:spPr>
          <a:xfrm>
            <a:off x="1333500" y="1020445"/>
            <a:ext cx="3439222" cy="1325563"/>
          </a:xfrm>
        </p:spPr>
        <p:txBody>
          <a:bodyPr anchor="b">
            <a:normAutofit/>
          </a:bodyPr>
          <a:lstStyle/>
          <a:p>
            <a:r>
              <a:rPr lang="en-US" dirty="0" err="1"/>
              <a:t>coordinates.svg</a:t>
            </a:r>
            <a:endParaRPr lang="en-US" dirty="0"/>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5</a:t>
            </a:fld>
            <a:endParaRPr lang="en-US"/>
          </a:p>
        </p:txBody>
      </p:sp>
      <p:sp>
        <p:nvSpPr>
          <p:cNvPr id="7" name="TextBox 6">
            <a:extLst>
              <a:ext uri="{FF2B5EF4-FFF2-40B4-BE49-F238E27FC236}">
                <a16:creationId xmlns:a16="http://schemas.microsoft.com/office/drawing/2014/main" id="{FF583645-4D86-C672-C608-F8B01EE51EE0}"/>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9F5932B6-4F2B-23C8-386A-D1489D677782}"/>
              </a:ext>
            </a:extLst>
          </p:cNvPr>
          <p:cNvPicPr>
            <a:picLocks noChangeAspect="1"/>
          </p:cNvPicPr>
          <p:nvPr/>
        </p:nvPicPr>
        <p:blipFill>
          <a:blip r:embed="rId3"/>
          <a:stretch>
            <a:fillRect/>
          </a:stretch>
        </p:blipFill>
        <p:spPr>
          <a:xfrm>
            <a:off x="1333500" y="2963214"/>
            <a:ext cx="9296878" cy="3206915"/>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A7A676-B99A-D42E-203B-B268B914E7EB}"/>
              </a:ext>
            </a:extLst>
          </p:cNvPr>
          <p:cNvSpPr>
            <a:spLocks noGrp="1"/>
          </p:cNvSpPr>
          <p:nvPr>
            <p:ph type="title"/>
          </p:nvPr>
        </p:nvSpPr>
        <p:spPr>
          <a:xfrm>
            <a:off x="1322318" y="268360"/>
            <a:ext cx="7288282" cy="2121177"/>
          </a:xfrm>
        </p:spPr>
        <p:txBody>
          <a:bodyPr/>
          <a:lstStyle/>
          <a:p>
            <a:r>
              <a:rPr lang="en-US" dirty="0"/>
              <a:t>Coordinates in action</a:t>
            </a:r>
          </a:p>
        </p:txBody>
      </p:sp>
      <p:pic>
        <p:nvPicPr>
          <p:cNvPr id="6" name="Content Placeholder 5" descr="A blue and pink circles">
            <a:extLst>
              <a:ext uri="{FF2B5EF4-FFF2-40B4-BE49-F238E27FC236}">
                <a16:creationId xmlns:a16="http://schemas.microsoft.com/office/drawing/2014/main" id="{C2CFF51F-4422-119A-AB1D-1900E2B72911}"/>
              </a:ext>
            </a:extLst>
          </p:cNvPr>
          <p:cNvPicPr>
            <a:picLocks noGrp="1" noChangeAspect="1"/>
          </p:cNvPicPr>
          <p:nvPr>
            <p:ph sz="half" idx="2"/>
          </p:nvPr>
        </p:nvPicPr>
        <p:blipFill>
          <a:blip r:embed="rId3"/>
          <a:stretch>
            <a:fillRect/>
          </a:stretch>
        </p:blipFill>
        <p:spPr>
          <a:xfrm>
            <a:off x="1559443" y="2763078"/>
            <a:ext cx="6814102" cy="3407051"/>
          </a:xfrm>
          <a:noFill/>
        </p:spPr>
      </p:pic>
      <p:sp>
        <p:nvSpPr>
          <p:cNvPr id="4" name="Slide Number Placeholder 3">
            <a:extLst>
              <a:ext uri="{FF2B5EF4-FFF2-40B4-BE49-F238E27FC236}">
                <a16:creationId xmlns:a16="http://schemas.microsoft.com/office/drawing/2014/main" id="{C2D64ED1-788E-BC3E-97A8-9E8265F110C7}"/>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2144461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The viewport</a:t>
            </a:r>
          </a:p>
        </p:txBody>
      </p:sp>
    </p:spTree>
    <p:extLst>
      <p:ext uri="{BB962C8B-B14F-4D97-AF65-F5344CB8AC3E}">
        <p14:creationId xmlns:p14="http://schemas.microsoft.com/office/powerpoint/2010/main" val="33469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7C3A7-47B8-BEF7-31B9-79866ABBB1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E3F92D-313D-7BED-2259-9423622E7783}"/>
              </a:ext>
            </a:extLst>
          </p:cNvPr>
          <p:cNvSpPr>
            <a:spLocks noGrp="1"/>
          </p:cNvSpPr>
          <p:nvPr>
            <p:ph type="title"/>
          </p:nvPr>
        </p:nvSpPr>
        <p:spPr>
          <a:xfrm>
            <a:off x="1333500" y="1020445"/>
            <a:ext cx="3439222" cy="1325563"/>
          </a:xfrm>
        </p:spPr>
        <p:txBody>
          <a:bodyPr anchor="b">
            <a:normAutofit/>
          </a:bodyPr>
          <a:lstStyle/>
          <a:p>
            <a:r>
              <a:rPr lang="en-US" dirty="0" err="1"/>
              <a:t>coordinates.svg</a:t>
            </a:r>
            <a:endParaRPr lang="en-US" dirty="0"/>
          </a:p>
        </p:txBody>
      </p:sp>
      <p:sp>
        <p:nvSpPr>
          <p:cNvPr id="5" name="Slide Number Placeholder 4">
            <a:extLst>
              <a:ext uri="{FF2B5EF4-FFF2-40B4-BE49-F238E27FC236}">
                <a16:creationId xmlns:a16="http://schemas.microsoft.com/office/drawing/2014/main" id="{2E2A2A51-B397-52A5-24F9-11C84BABC92C}"/>
              </a:ext>
            </a:extLst>
          </p:cNvPr>
          <p:cNvSpPr>
            <a:spLocks noGrp="1"/>
          </p:cNvSpPr>
          <p:nvPr>
            <p:ph type="sldNum" sz="quarter" idx="12"/>
          </p:nvPr>
        </p:nvSpPr>
        <p:spPr>
          <a:xfrm>
            <a:off x="10373350" y="6356349"/>
            <a:ext cx="987552" cy="365125"/>
          </a:xfrm>
        </p:spPr>
        <p:txBody>
          <a:bodyPr vert="horz" lIns="91440" tIns="45720" rIns="91440" bIns="45720" rtlCol="0" anchor="ctr">
            <a:normAutofit/>
          </a:bodyPr>
          <a:lstStyle/>
          <a:p>
            <a:pPr>
              <a:spcAft>
                <a:spcPts val="600"/>
              </a:spcAft>
            </a:pPr>
            <a:fld id="{A49DFD55-3C28-40EF-9E31-A92D2E4017FF}" type="slidenum">
              <a:rPr lang="en-US" smtClean="0"/>
              <a:pPr>
                <a:spcAft>
                  <a:spcPts val="600"/>
                </a:spcAft>
              </a:pPr>
              <a:t>8</a:t>
            </a:fld>
            <a:endParaRPr lang="en-US"/>
          </a:p>
        </p:txBody>
      </p:sp>
      <p:sp>
        <p:nvSpPr>
          <p:cNvPr id="7" name="TextBox 6">
            <a:extLst>
              <a:ext uri="{FF2B5EF4-FFF2-40B4-BE49-F238E27FC236}">
                <a16:creationId xmlns:a16="http://schemas.microsoft.com/office/drawing/2014/main" id="{A7153446-EB35-A106-21C9-D4467682B78A}"/>
              </a:ext>
            </a:extLst>
          </p:cNvPr>
          <p:cNvSpPr txBox="1"/>
          <p:nvPr/>
        </p:nvSpPr>
        <p:spPr>
          <a:xfrm>
            <a:off x="1322388" y="2763078"/>
            <a:ext cx="7256347" cy="3407051"/>
          </a:xfrm>
          <a:prstGeom prst="rect">
            <a:avLst/>
          </a:prstGeom>
        </p:spPr>
        <p:txBody>
          <a:bodyPr vert="horz" lIns="91440" tIns="45720" rIns="91440" bIns="45720" rtlCol="0">
            <a:normAutofit/>
          </a:bodyPr>
          <a:lstStyle/>
          <a:p>
            <a:pPr>
              <a:spcBef>
                <a:spcPts val="1000"/>
              </a:spcBef>
            </a:pPr>
            <a:endParaRPr lang="en-US" b="1" kern="1200" spc="50" baseline="0" dirty="0"/>
          </a:p>
        </p:txBody>
      </p:sp>
      <p:pic>
        <p:nvPicPr>
          <p:cNvPr id="4" name="Picture 3">
            <a:extLst>
              <a:ext uri="{FF2B5EF4-FFF2-40B4-BE49-F238E27FC236}">
                <a16:creationId xmlns:a16="http://schemas.microsoft.com/office/drawing/2014/main" id="{01A2643F-F971-E369-E32F-5A512FEF027A}"/>
              </a:ext>
            </a:extLst>
          </p:cNvPr>
          <p:cNvPicPr>
            <a:picLocks noChangeAspect="1"/>
          </p:cNvPicPr>
          <p:nvPr/>
        </p:nvPicPr>
        <p:blipFill>
          <a:blip r:embed="rId3"/>
          <a:stretch>
            <a:fillRect/>
          </a:stretch>
        </p:blipFill>
        <p:spPr>
          <a:xfrm>
            <a:off x="1333500" y="2963214"/>
            <a:ext cx="9296878" cy="3206915"/>
          </a:xfrm>
          <a:prstGeom prst="rect">
            <a:avLst/>
          </a:prstGeom>
        </p:spPr>
      </p:pic>
    </p:spTree>
    <p:extLst>
      <p:ext uri="{BB962C8B-B14F-4D97-AF65-F5344CB8AC3E}">
        <p14:creationId xmlns:p14="http://schemas.microsoft.com/office/powerpoint/2010/main" val="1125125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46D08-D01C-251B-DB14-0EB60EC221B0}"/>
              </a:ext>
            </a:extLst>
          </p:cNvPr>
          <p:cNvSpPr>
            <a:spLocks noGrp="1"/>
          </p:cNvSpPr>
          <p:nvPr>
            <p:ph type="ctrTitle"/>
          </p:nvPr>
        </p:nvSpPr>
        <p:spPr/>
        <p:txBody>
          <a:bodyPr/>
          <a:lstStyle/>
          <a:p>
            <a:r>
              <a:rPr lang="en-US" dirty="0"/>
              <a:t>USER UNITS</a:t>
            </a:r>
          </a:p>
        </p:txBody>
      </p:sp>
    </p:spTree>
    <p:extLst>
      <p:ext uri="{BB962C8B-B14F-4D97-AF65-F5344CB8AC3E}">
        <p14:creationId xmlns:p14="http://schemas.microsoft.com/office/powerpoint/2010/main" val="288003967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{081AA32B-B830-4218-9103-70EFAC83733E}TF7521aafa-c748-4c40-a498-ba511be234dc0ce54cb2_win32-34d1ea855d09</Template>
  <TotalTime>3759</TotalTime>
  <Words>1360</Words>
  <Application>Microsoft Office PowerPoint</Application>
  <PresentationFormat>Widescreen</PresentationFormat>
  <Paragraphs>136</Paragraphs>
  <Slides>24</Slides>
  <Notes>23</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0</vt:i4>
      </vt:variant>
      <vt:variant>
        <vt:lpstr>Slide Titles</vt:lpstr>
      </vt:variant>
      <vt:variant>
        <vt:i4>24</vt:i4>
      </vt:variant>
    </vt:vector>
  </HeadingPairs>
  <TitlesOfParts>
    <vt:vector size="28" baseType="lpstr">
      <vt:lpstr>Arial</vt:lpstr>
      <vt:lpstr>Calibri</vt:lpstr>
      <vt:lpstr>Tenorite</vt:lpstr>
      <vt:lpstr>Custom</vt:lpstr>
      <vt:lpstr>Intro to SVG Part 2: Positioning in SVG</vt:lpstr>
      <vt:lpstr>Rob Larsen</vt:lpstr>
      <vt:lpstr>What we’ll cover</vt:lpstr>
      <vt:lpstr>The SVG user coordinate system</vt:lpstr>
      <vt:lpstr>coordinates.svg</vt:lpstr>
      <vt:lpstr>Coordinates in action</vt:lpstr>
      <vt:lpstr>The viewport</vt:lpstr>
      <vt:lpstr>coordinates.svg</vt:lpstr>
      <vt:lpstr>USER UNITS</vt:lpstr>
      <vt:lpstr>USER Units</vt:lpstr>
      <vt:lpstr>The ViewBox</vt:lpstr>
      <vt:lpstr>Coordinates-2up.svg</vt:lpstr>
      <vt:lpstr>1x and 2x viewport examples </vt:lpstr>
      <vt:lpstr>Playing with the ViewBox</vt:lpstr>
      <vt:lpstr>Viewbox anatomy</vt:lpstr>
      <vt:lpstr>Viewbox-demo-2.html</vt:lpstr>
      <vt:lpstr>The baseline image</vt:lpstr>
      <vt:lpstr>Positive 25 unit offset</vt:lpstr>
      <vt:lpstr>Negative 25 unit offset</vt:lpstr>
      <vt:lpstr>50% ViewBox height and width </vt:lpstr>
      <vt:lpstr>Viewbox-demo-2.html</vt:lpstr>
      <vt:lpstr>Viewbox demo</vt:lpstr>
      <vt:lpstr>What we’ve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Larsen</dc:creator>
  <cp:lastModifiedBy>Rob Larsen</cp:lastModifiedBy>
  <cp:revision>4</cp:revision>
  <dcterms:created xsi:type="dcterms:W3CDTF">2025-06-17T22:55:59Z</dcterms:created>
  <dcterms:modified xsi:type="dcterms:W3CDTF">2025-08-13T01:20:00Z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